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59" r:id="rId5"/>
    <p:sldId id="260" r:id="rId6"/>
    <p:sldId id="278" r:id="rId7"/>
    <p:sldId id="284" r:id="rId8"/>
    <p:sldId id="261" r:id="rId9"/>
    <p:sldId id="262" r:id="rId10"/>
    <p:sldId id="279" r:id="rId11"/>
    <p:sldId id="283" r:id="rId12"/>
    <p:sldId id="263" r:id="rId13"/>
    <p:sldId id="264" r:id="rId14"/>
    <p:sldId id="265" r:id="rId15"/>
    <p:sldId id="282" r:id="rId16"/>
    <p:sldId id="281" r:id="rId17"/>
    <p:sldId id="280" r:id="rId18"/>
    <p:sldId id="266" r:id="rId19"/>
    <p:sldId id="285" r:id="rId20"/>
    <p:sldId id="267" r:id="rId21"/>
    <p:sldId id="268" r:id="rId22"/>
    <p:sldId id="269" r:id="rId23"/>
    <p:sldId id="277" r:id="rId24"/>
    <p:sldId id="271" r:id="rId25"/>
    <p:sldId id="272" r:id="rId26"/>
    <p:sldId id="273" r:id="rId27"/>
    <p:sldId id="274" r:id="rId28"/>
    <p:sldId id="275" r:id="rId29"/>
    <p:sldId id="276" r:id="rId30"/>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47" autoAdjust="0"/>
    <p:restoredTop sz="93785" autoAdjust="0"/>
  </p:normalViewPr>
  <p:slideViewPr>
    <p:cSldViewPr snapToObjects="1">
      <p:cViewPr>
        <p:scale>
          <a:sx n="66" d="100"/>
          <a:sy n="66" d="100"/>
        </p:scale>
        <p:origin x="-894" y="-4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334436-B583-4C13-90AE-3AC62AE9B0EB}" type="datetimeFigureOut">
              <a:rPr lang="ko-KR" altLang="en-US" smtClean="0"/>
              <a:t>2016-04-18</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826FBB-552D-4DD0-AB0D-D64CE9B1065E}" type="slidenum">
              <a:rPr lang="ko-KR" altLang="en-US" smtClean="0"/>
              <a:t>‹#›</a:t>
            </a:fld>
            <a:endParaRPr lang="ko-KR" altLang="en-US"/>
          </a:p>
        </p:txBody>
      </p:sp>
    </p:spTree>
    <p:extLst>
      <p:ext uri="{BB962C8B-B14F-4D97-AF65-F5344CB8AC3E}">
        <p14:creationId xmlns:p14="http://schemas.microsoft.com/office/powerpoint/2010/main" val="202525190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FB30EDBD-1C2D-4C1E-B459-B60219FAB484}" type="datetimeFigureOut">
              <a:rPr lang="ko-KR" altLang="en-US" smtClean="0"/>
              <a:t>2016-04-18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FB30EDBD-1C2D-4C1E-B459-B60219FAB484}" type="datetimeFigureOut">
              <a:rPr lang="ko-KR" altLang="en-US" smtClean="0"/>
              <a:t>2016-04-18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FB30EDBD-1C2D-4C1E-B459-B60219FAB484}" type="datetimeFigureOut">
              <a:rPr lang="ko-KR" altLang="en-US" smtClean="0"/>
              <a:t>2016-04-18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FB30EDBD-1C2D-4C1E-B459-B60219FAB484}" type="datetimeFigureOut">
              <a:rPr lang="ko-KR" altLang="en-US" smtClean="0"/>
              <a:t>2016-04-18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FB30EDBD-1C2D-4C1E-B459-B60219FAB484}" type="datetimeFigureOut">
              <a:rPr lang="ko-KR" altLang="en-US" smtClean="0"/>
              <a:t>2016-04-18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FB30EDBD-1C2D-4C1E-B459-B60219FAB484}" type="datetimeFigureOut">
              <a:rPr lang="ko-KR" altLang="en-US" smtClean="0"/>
              <a:t>2016-04-18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FB30EDBD-1C2D-4C1E-B459-B60219FAB484}" type="datetimeFigureOut">
              <a:rPr lang="ko-KR" altLang="en-US" smtClean="0"/>
              <a:t>2016-04-18</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FB30EDBD-1C2D-4C1E-B459-B60219FAB484}" type="datetimeFigureOut">
              <a:rPr lang="ko-KR" altLang="en-US" smtClean="0"/>
              <a:t>2016-04-18</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FB30EDBD-1C2D-4C1E-B459-B60219FAB484}" type="datetimeFigureOut">
              <a:rPr lang="ko-KR" altLang="en-US" smtClean="0"/>
              <a:t>2016-04-18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FB30EDBD-1C2D-4C1E-B459-B60219FAB484}" type="datetimeFigureOut">
              <a:rPr lang="ko-KR" altLang="en-US" smtClean="0"/>
              <a:t>2016-04-18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FB30EDBD-1C2D-4C1E-B459-B60219FAB484}" type="datetimeFigureOut">
              <a:rPr lang="ko-KR" altLang="en-US" smtClean="0"/>
              <a:t>2016-04-18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30EDBD-1C2D-4C1E-B459-B60219FAB484}" type="datetimeFigureOut">
              <a:rPr lang="ko-KR" altLang="en-US" smtClean="0"/>
              <a:t>2016-04-18</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EDD84E-25D4-4983-8AA1-2863C96F08D9}"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Autofit/>
          </a:bodyPr>
          <a:lstStyle/>
          <a:p>
            <a:r>
              <a:rPr lang="en-US" altLang="ko-KR" sz="6000" dirty="0" smtClean="0"/>
              <a:t>Semantic Segmentation</a:t>
            </a:r>
            <a:endParaRPr lang="ko-KR" altLang="en-US" sz="6000" dirty="0">
              <a:latin typeface="Adobe Heiti Std R" pitchFamily="34" charset="-128"/>
            </a:endParaRPr>
          </a:p>
        </p:txBody>
      </p:sp>
      <p:sp>
        <p:nvSpPr>
          <p:cNvPr id="3" name="부제목 2"/>
          <p:cNvSpPr>
            <a:spLocks noGrp="1"/>
          </p:cNvSpPr>
          <p:nvPr>
            <p:ph type="subTitle" idx="1"/>
          </p:nvPr>
        </p:nvSpPr>
        <p:spPr>
          <a:xfrm>
            <a:off x="1371600" y="4509120"/>
            <a:ext cx="6400800" cy="1129680"/>
          </a:xfrm>
        </p:spPr>
        <p:txBody>
          <a:bodyPr/>
          <a:lstStyle/>
          <a:p>
            <a:r>
              <a:rPr lang="en-US" altLang="ko-KR" b="1" dirty="0" smtClean="0">
                <a:solidFill>
                  <a:schemeClr val="tx1">
                    <a:lumMod val="50000"/>
                    <a:lumOff val="50000"/>
                  </a:schemeClr>
                </a:solidFill>
              </a:rPr>
              <a:t>Sungjoon Choi</a:t>
            </a:r>
            <a:endParaRPr lang="ko-KR" altLang="en-US" b="1" dirty="0">
              <a:solidFill>
                <a:schemeClr val="tx1">
                  <a:lumMod val="50000"/>
                  <a:lumOff val="50000"/>
                </a:schemeClr>
              </a:solidFill>
            </a:endParaRPr>
          </a:p>
        </p:txBody>
      </p:sp>
      <p:sp>
        <p:nvSpPr>
          <p:cNvPr id="4" name="TextBox 3"/>
          <p:cNvSpPr txBox="1"/>
          <p:nvPr/>
        </p:nvSpPr>
        <p:spPr>
          <a:xfrm>
            <a:off x="5749417" y="6488668"/>
            <a:ext cx="3392788" cy="369332"/>
          </a:xfrm>
          <a:prstGeom prst="rect">
            <a:avLst/>
          </a:prstGeom>
          <a:noFill/>
        </p:spPr>
        <p:txBody>
          <a:bodyPr wrap="none" rtlCol="0">
            <a:spAutoFit/>
          </a:bodyPr>
          <a:lstStyle/>
          <a:p>
            <a:r>
              <a:rPr kumimoji="1" lang="en-US" altLang="ko-KR" dirty="0" smtClean="0">
                <a:latin typeface="+mn-ea"/>
              </a:rPr>
              <a:t>Based on </a:t>
            </a:r>
            <a:r>
              <a:rPr lang="en-US" altLang="ko-KR" dirty="0" err="1">
                <a:solidFill>
                  <a:sysClr val="windowText" lastClr="000000">
                    <a:tint val="75000"/>
                  </a:sysClr>
                </a:solidFill>
                <a:latin typeface="Calibri"/>
                <a:ea typeface="맑은 고딕"/>
                <a:cs typeface="DejaVu Sans"/>
              </a:rPr>
              <a:t>Hyeonwoo</a:t>
            </a:r>
            <a:r>
              <a:rPr lang="en-US" altLang="ko-KR" dirty="0">
                <a:solidFill>
                  <a:sysClr val="windowText" lastClr="000000">
                    <a:tint val="75000"/>
                  </a:sysClr>
                </a:solidFill>
                <a:latin typeface="Calibri"/>
                <a:ea typeface="맑은 고딕"/>
                <a:cs typeface="DejaVu Sans"/>
              </a:rPr>
              <a:t> </a:t>
            </a:r>
            <a:r>
              <a:rPr lang="en-US" altLang="ko-KR" dirty="0" smtClean="0">
                <a:solidFill>
                  <a:sysClr val="windowText" lastClr="000000">
                    <a:tint val="75000"/>
                  </a:sysClr>
                </a:solidFill>
                <a:latin typeface="Calibri"/>
                <a:ea typeface="맑은 고딕"/>
                <a:cs typeface="DejaVu Sans"/>
              </a:rPr>
              <a:t>Noh’s slide</a:t>
            </a:r>
            <a:r>
              <a:rPr kumimoji="1" lang="en-US" altLang="ko-KR" dirty="0" smtClean="0">
                <a:latin typeface="+mn-ea"/>
              </a:rPr>
              <a:t> </a:t>
            </a:r>
            <a:endParaRPr kumimoji="1" lang="ko-KR" altLang="en-US" dirty="0" smtClean="0">
              <a:latin typeface="+mn-ea"/>
            </a:endParaRPr>
          </a:p>
        </p:txBody>
      </p:sp>
    </p:spTree>
    <p:extLst>
      <p:ext uri="{BB962C8B-B14F-4D97-AF65-F5344CB8AC3E}">
        <p14:creationId xmlns:p14="http://schemas.microsoft.com/office/powerpoint/2010/main" val="4626022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300" dirty="0">
                <a:solidFill>
                  <a:prstClr val="black"/>
                </a:solidFill>
                <a:latin typeface="Calibri"/>
                <a:cs typeface="DejaVu Sans"/>
              </a:rPr>
              <a:t>How to Obtain Higher Resolution Output</a:t>
            </a:r>
            <a:endParaRPr kumimoji="1" lang="ko-KR"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00808"/>
            <a:ext cx="9144000" cy="3849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91002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457200" y="274638"/>
            <a:ext cx="8229600" cy="1143000"/>
          </a:xfrm>
        </p:spPr>
        <p:txBody>
          <a:bodyPr>
            <a:normAutofit/>
          </a:bodyPr>
          <a:lstStyle/>
          <a:p>
            <a:r>
              <a:rPr lang="en-US" altLang="ko-KR" sz="3300" dirty="0">
                <a:solidFill>
                  <a:prstClr val="black"/>
                </a:solidFill>
                <a:latin typeface="Calibri"/>
                <a:cs typeface="DejaVu Sans"/>
              </a:rPr>
              <a:t>How to Obtain Higher Resolution Output</a:t>
            </a:r>
            <a:endParaRPr kumimoji="1" lang="ko-KR"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828" y="1385802"/>
            <a:ext cx="7957392" cy="5047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897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Limitations</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sp>
        <p:nvSpPr>
          <p:cNvPr id="13" name="내용 개체 틀 2"/>
          <p:cNvSpPr txBox="1">
            <a:spLocks/>
          </p:cNvSpPr>
          <p:nvPr/>
        </p:nvSpPr>
        <p:spPr>
          <a:xfrm>
            <a:off x="457200" y="1600206"/>
            <a:ext cx="8229600" cy="4525963"/>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rPr>
              <a:t>Coarse output score maps</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Skip architecture generate noisy predictions</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Fixed receptive field size (cause label confusion)</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pic>
        <p:nvPicPr>
          <p:cNvPr id="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4260" b="22191"/>
          <a:stretch/>
        </p:blipFill>
        <p:spPr bwMode="auto">
          <a:xfrm>
            <a:off x="755732" y="2545125"/>
            <a:ext cx="7466401" cy="1170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그룹 14"/>
          <p:cNvGrpSpPr/>
          <p:nvPr/>
        </p:nvGrpSpPr>
        <p:grpSpPr>
          <a:xfrm>
            <a:off x="755731" y="4311875"/>
            <a:ext cx="7466401" cy="1717009"/>
            <a:chOff x="-1039672" y="5192903"/>
            <a:chExt cx="16057000" cy="3859571"/>
          </a:xfrm>
        </p:grpSpPr>
        <p:pic>
          <p:nvPicPr>
            <p:cNvPr id="16" name="Picture 14" descr="http://falcon.postech.ac.kr/result/JPEGImages/2007_00196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3437" b="5522"/>
            <a:stretch/>
          </p:blipFill>
          <p:spPr bwMode="auto">
            <a:xfrm>
              <a:off x="-1039672" y="5192903"/>
              <a:ext cx="3133725" cy="38595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http://falcon.postech.ac.kr/result/SegmentationClass/2007_001960.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436" b="5935"/>
            <a:stretch/>
          </p:blipFill>
          <p:spPr bwMode="auto">
            <a:xfrm>
              <a:off x="2170253" y="5192903"/>
              <a:ext cx="3133725" cy="383993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http://falcon.postech.ac.kr/result/fcn32/2007_001960.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3438" b="5935"/>
            <a:stretch/>
          </p:blipFill>
          <p:spPr bwMode="auto">
            <a:xfrm>
              <a:off x="5421967" y="5192903"/>
              <a:ext cx="3133725" cy="383993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descr="http://falcon.postech.ac.kr/result/fcn16/2007_001960.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3438" b="6347"/>
            <a:stretch/>
          </p:blipFill>
          <p:spPr bwMode="auto">
            <a:xfrm>
              <a:off x="8673678" y="5192903"/>
              <a:ext cx="3133725" cy="38202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http://falcon.postech.ac.kr/result/fcn8/2007_001960.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38" b="6759"/>
            <a:stretch/>
          </p:blipFill>
          <p:spPr bwMode="auto">
            <a:xfrm>
              <a:off x="11883603" y="5192903"/>
              <a:ext cx="3133725" cy="380064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633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685800" y="2130431"/>
            <a:ext cx="7772400" cy="1470025"/>
          </a:xfrm>
          <a:prstGeom prst="rect">
            <a:avLst/>
          </a:prstGeom>
        </p:spPr>
        <p:txBody>
          <a:bodyPr vert="horz" lIns="91440" tIns="45720" rIns="91440" bIns="45720" rtlCol="0" anchor="ctr">
            <a:normAutofit fontScale="97500" lnSpcReduction="10000"/>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Semantic Image Segmentation with Deep Convolutional Nets and Fully Connected CRFs [</a:t>
            </a:r>
            <a:r>
              <a:rPr kumimoji="0" lang="en-US" altLang="ko-KR" sz="3300" b="0" i="0" u="none" strike="noStrike" kern="1200" cap="none" spc="0" normalizeH="0" baseline="0" noProof="0" dirty="0" err="1" smtClean="0">
                <a:ln>
                  <a:noFill/>
                </a:ln>
                <a:solidFill>
                  <a:sysClr val="windowText" lastClr="000000"/>
                </a:solidFill>
                <a:effectLst/>
                <a:uLnTx/>
                <a:uFillTx/>
                <a:latin typeface="Calibri"/>
                <a:ea typeface="맑은 고딕"/>
                <a:cs typeface="DejaVu Sans"/>
              </a:rPr>
              <a:t>Deeplab</a:t>
            </a:r>
            <a:r>
              <a:rPr kumimoji="0" lang="en-US" altLang="ko-KR" sz="33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-CRF]</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sp>
        <p:nvSpPr>
          <p:cNvPr id="6" name="부제목 2"/>
          <p:cNvSpPr txBox="1">
            <a:spLocks/>
          </p:cNvSpPr>
          <p:nvPr/>
        </p:nvSpPr>
        <p:spPr>
          <a:xfrm>
            <a:off x="1371600" y="3886200"/>
            <a:ext cx="6400800" cy="1752600"/>
          </a:xfrm>
          <a:prstGeom prst="rect">
            <a:avLst/>
          </a:prstGeom>
        </p:spPr>
        <p:txBody>
          <a:bodyPr vert="horz" lIns="91440" tIns="45720" rIns="91440" bIns="45720" rtlCol="0">
            <a:normAutofit/>
          </a:bodyPr>
          <a:lstStyle>
            <a:lvl1pPr marL="0" indent="0" algn="ctr" defTabSz="685783" rtl="0" eaLnBrk="1" latinLnBrk="1"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1pPr>
            <a:lvl2pPr marL="342891" indent="0" algn="ctr" defTabSz="685783" rtl="0" eaLnBrk="1" latinLnBrk="1"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2pPr>
            <a:lvl3pPr marL="685783" indent="0" algn="ctr" defTabSz="685783" rtl="0" eaLnBrk="1" latinLnBrk="1"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3pPr>
            <a:lvl4pPr marL="1028674" indent="0" algn="ctr" defTabSz="685783" rtl="0" eaLnBrk="1" latinLnBrk="1" hangingPunct="1">
              <a:spcBef>
                <a:spcPct val="20000"/>
              </a:spcBef>
              <a:buFont typeface="Arial" panose="020B0604020202020204" pitchFamily="34" charset="0"/>
              <a:buNone/>
              <a:defRPr sz="1500" kern="1200">
                <a:solidFill>
                  <a:schemeClr val="tx1">
                    <a:tint val="75000"/>
                  </a:schemeClr>
                </a:solidFill>
                <a:latin typeface="+mn-lt"/>
                <a:ea typeface="+mn-ea"/>
                <a:cs typeface="+mn-cs"/>
              </a:defRPr>
            </a:lvl4pPr>
            <a:lvl5pPr marL="1371566" indent="0" algn="ctr" defTabSz="685783" rtl="0" eaLnBrk="1" latinLnBrk="1" hangingPunct="1">
              <a:spcBef>
                <a:spcPct val="20000"/>
              </a:spcBef>
              <a:buFont typeface="Arial" panose="020B0604020202020204" pitchFamily="34" charset="0"/>
              <a:buNone/>
              <a:defRPr sz="1500" kern="1200">
                <a:solidFill>
                  <a:schemeClr val="tx1">
                    <a:tint val="75000"/>
                  </a:schemeClr>
                </a:solidFill>
                <a:latin typeface="+mn-lt"/>
                <a:ea typeface="+mn-ea"/>
                <a:cs typeface="+mn-cs"/>
              </a:defRPr>
            </a:lvl5pPr>
            <a:lvl6pPr marL="1714457" indent="0" algn="ctr" defTabSz="685783" rtl="0" eaLnBrk="1" latinLnBrk="1" hangingPunct="1">
              <a:spcBef>
                <a:spcPct val="20000"/>
              </a:spcBef>
              <a:buFont typeface="Arial" panose="020B0604020202020204" pitchFamily="34" charset="0"/>
              <a:buNone/>
              <a:defRPr sz="1500" kern="1200">
                <a:solidFill>
                  <a:schemeClr val="tx1">
                    <a:tint val="75000"/>
                  </a:schemeClr>
                </a:solidFill>
                <a:latin typeface="+mn-lt"/>
                <a:ea typeface="+mn-ea"/>
                <a:cs typeface="+mn-cs"/>
              </a:defRPr>
            </a:lvl6pPr>
            <a:lvl7pPr marL="2057349" indent="0" algn="ctr" defTabSz="685783" rtl="0" eaLnBrk="1" latinLnBrk="1" hangingPunct="1">
              <a:spcBef>
                <a:spcPct val="20000"/>
              </a:spcBef>
              <a:buFont typeface="Arial" panose="020B0604020202020204" pitchFamily="34" charset="0"/>
              <a:buNone/>
              <a:defRPr sz="1500" kern="1200">
                <a:solidFill>
                  <a:schemeClr val="tx1">
                    <a:tint val="75000"/>
                  </a:schemeClr>
                </a:solidFill>
                <a:latin typeface="+mn-lt"/>
                <a:ea typeface="+mn-ea"/>
                <a:cs typeface="+mn-cs"/>
              </a:defRPr>
            </a:lvl7pPr>
            <a:lvl8pPr marL="2400240" indent="0" algn="ctr" defTabSz="685783" rtl="0" eaLnBrk="1" latinLnBrk="1" hangingPunct="1">
              <a:spcBef>
                <a:spcPct val="20000"/>
              </a:spcBef>
              <a:buFont typeface="Arial" panose="020B0604020202020204" pitchFamily="34" charset="0"/>
              <a:buNone/>
              <a:defRPr sz="1500" kern="1200">
                <a:solidFill>
                  <a:schemeClr val="tx1">
                    <a:tint val="75000"/>
                  </a:schemeClr>
                </a:solidFill>
                <a:latin typeface="+mn-lt"/>
                <a:ea typeface="+mn-ea"/>
                <a:cs typeface="+mn-cs"/>
              </a:defRPr>
            </a:lvl8pPr>
            <a:lvl9pPr marL="2743131" indent="0" algn="ctr" defTabSz="685783" rtl="0" eaLnBrk="1" latinLnBrk="1" hangingPunct="1">
              <a:spcBef>
                <a:spcPct val="20000"/>
              </a:spcBef>
              <a:buFont typeface="Arial" panose="020B0604020202020204" pitchFamily="34" charset="0"/>
              <a:buNone/>
              <a:defRPr sz="1500" kern="1200">
                <a:solidFill>
                  <a:schemeClr val="tx1">
                    <a:tint val="75000"/>
                  </a:schemeClr>
                </a:solidFill>
                <a:latin typeface="+mn-lt"/>
                <a:ea typeface="+mn-ea"/>
                <a:cs typeface="+mn-cs"/>
              </a:defRPr>
            </a:lvl9pPr>
          </a:lstStyle>
          <a:p>
            <a:pPr marL="0" marR="0" lvl="0" indent="0" algn="ctr" defTabSz="685783" rtl="0" eaLnBrk="1" fontAlgn="auto" latinLnBrk="1" hangingPunct="1">
              <a:lnSpc>
                <a:spcPct val="100000"/>
              </a:lnSpc>
              <a:spcBef>
                <a:spcPct val="20000"/>
              </a:spcBef>
              <a:spcAft>
                <a:spcPts val="0"/>
              </a:spcAft>
              <a:buClrTx/>
              <a:buSzTx/>
              <a:buFont typeface="Arial" panose="020B0604020202020204" pitchFamily="34" charset="0"/>
              <a:buNone/>
              <a:tabLst/>
              <a:defRPr/>
            </a:pPr>
            <a:r>
              <a:rPr kumimoji="0" lang="en-US" altLang="ko-KR" sz="2400" b="0" i="0" u="none" strike="noStrike" kern="1200" cap="none" spc="0" normalizeH="0" baseline="0" noProof="0" smtClean="0">
                <a:ln>
                  <a:noFill/>
                </a:ln>
                <a:solidFill>
                  <a:sysClr val="windowText" lastClr="000000">
                    <a:tint val="75000"/>
                  </a:sysClr>
                </a:solidFill>
                <a:effectLst/>
                <a:uLnTx/>
                <a:uFillTx/>
                <a:latin typeface="Calibri"/>
                <a:ea typeface="맑은 고딕"/>
                <a:cs typeface="DejaVu Sans"/>
              </a:rPr>
              <a:t>L.-C. Chen, G. Papandreou, I. Kokkinos, K. Murphy, and A. L. Yuille. Semantic image segmentation with deep convolutional nets and fully connected CRFs. In ICLR, 2015</a:t>
            </a:r>
            <a:endParaRPr kumimoji="0" lang="ko-KR" altLang="en-US" sz="2400" b="0" i="0" u="none" strike="noStrike" kern="1200" cap="none" spc="0" normalizeH="0" baseline="0" noProof="0" dirty="0">
              <a:ln>
                <a:noFill/>
              </a:ln>
              <a:solidFill>
                <a:sysClr val="windowText" lastClr="000000">
                  <a:tint val="75000"/>
                </a:sysClr>
              </a:solidFill>
              <a:effectLst/>
              <a:uLnTx/>
              <a:uFillTx/>
              <a:latin typeface="Calibri"/>
              <a:ea typeface="맑은 고딕"/>
              <a:cs typeface="DejaVu Sans"/>
            </a:endParaRPr>
          </a:p>
        </p:txBody>
      </p:sp>
    </p:spTree>
    <p:extLst>
      <p:ext uri="{BB962C8B-B14F-4D97-AF65-F5344CB8AC3E}">
        <p14:creationId xmlns:p14="http://schemas.microsoft.com/office/powerpoint/2010/main" val="20946807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Approach</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sp>
        <p:nvSpPr>
          <p:cNvPr id="7" name="내용 개체 틀 2"/>
          <p:cNvSpPr txBox="1">
            <a:spLocks/>
          </p:cNvSpPr>
          <p:nvPr/>
        </p:nvSpPr>
        <p:spPr>
          <a:xfrm>
            <a:off x="457200" y="1600206"/>
            <a:ext cx="8229600" cy="4525963"/>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Better than FCN in two aspects</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Produce denser output prediction using “Hole Algorithm”</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CRF based post processing</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Note:</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this algorithm doesn’t use  skip architecture</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Simply upscale output score map without deconvolution layer</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pic>
        <p:nvPicPr>
          <p:cNvPr id="8" name="그림 7"/>
          <p:cNvPicPr>
            <a:picLocks noChangeAspect="1"/>
          </p:cNvPicPr>
          <p:nvPr/>
        </p:nvPicPr>
        <p:blipFill>
          <a:blip r:embed="rId2"/>
          <a:stretch>
            <a:fillRect/>
          </a:stretch>
        </p:blipFill>
        <p:spPr>
          <a:xfrm>
            <a:off x="1059084" y="2798601"/>
            <a:ext cx="6510759" cy="1831993"/>
          </a:xfrm>
          <a:prstGeom prst="rect">
            <a:avLst/>
          </a:prstGeom>
        </p:spPr>
      </p:pic>
    </p:spTree>
    <p:extLst>
      <p:ext uri="{BB962C8B-B14F-4D97-AF65-F5344CB8AC3E}">
        <p14:creationId xmlns:p14="http://schemas.microsoft.com/office/powerpoint/2010/main" val="15999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dissolve">
                                      <p:cBhvr>
                                        <p:cTn id="10" dur="500"/>
                                        <p:tgtEl>
                                          <p:spTgt spid="7">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dissolv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animEffect transition="in" filter="dissolve">
                                      <p:cBhvr>
                                        <p:cTn id="23" dur="500"/>
                                        <p:tgtEl>
                                          <p:spTgt spid="7">
                                            <p:txEl>
                                              <p:pRg st="8" end="8"/>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7">
                                            <p:txEl>
                                              <p:pRg st="9" end="9"/>
                                            </p:txEl>
                                          </p:spTgt>
                                        </p:tgtEl>
                                        <p:attrNameLst>
                                          <p:attrName>style.visibility</p:attrName>
                                        </p:attrNameLst>
                                      </p:cBhvr>
                                      <p:to>
                                        <p:strVal val="visible"/>
                                      </p:to>
                                    </p:set>
                                    <p:animEffect transition="in" filter="dissolve">
                                      <p:cBhvr>
                                        <p:cTn id="26" dur="500"/>
                                        <p:tgtEl>
                                          <p:spTgt spid="7">
                                            <p:txEl>
                                              <p:pRg st="9" end="9"/>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animEffect transition="in" filter="dissolve">
                                      <p:cBhvr>
                                        <p:cTn id="29"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pPr lvl="0"/>
            <a:r>
              <a:rPr lang="en-US" altLang="ko-KR" dirty="0" smtClean="0">
                <a:solidFill>
                  <a:sysClr val="windowText" lastClr="000000"/>
                </a:solidFill>
                <a:latin typeface="Calibri"/>
                <a:cs typeface="DejaVu Sans"/>
              </a:rPr>
              <a:t>Conditional Random Field</a:t>
            </a:r>
            <a:endParaRPr lang="ko-KR" altLang="en-US" dirty="0"/>
          </a:p>
        </p:txBody>
      </p:sp>
      <p:sp>
        <p:nvSpPr>
          <p:cNvPr id="3" name="타원 2"/>
          <p:cNvSpPr/>
          <p:nvPr/>
        </p:nvSpPr>
        <p:spPr>
          <a:xfrm>
            <a:off x="1041193" y="3284984"/>
            <a:ext cx="576064" cy="576064"/>
          </a:xfrm>
          <a:prstGeom prst="ellipse">
            <a:avLst/>
          </a:prstGeom>
          <a:solidFill>
            <a:schemeClr val="bg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err="1" smtClean="0">
              <a:solidFill>
                <a:schemeClr val="tx1"/>
              </a:solidFill>
            </a:endParaRPr>
          </a:p>
        </p:txBody>
      </p:sp>
      <p:sp>
        <p:nvSpPr>
          <p:cNvPr id="5" name="타원 4"/>
          <p:cNvSpPr/>
          <p:nvPr/>
        </p:nvSpPr>
        <p:spPr>
          <a:xfrm>
            <a:off x="2322935" y="3284984"/>
            <a:ext cx="576064" cy="576064"/>
          </a:xfrm>
          <a:prstGeom prst="ellipse">
            <a:avLst/>
          </a:prstGeom>
          <a:solidFill>
            <a:schemeClr val="bg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err="1" smtClean="0">
              <a:solidFill>
                <a:schemeClr val="tx1"/>
              </a:solidFill>
            </a:endParaRPr>
          </a:p>
        </p:txBody>
      </p:sp>
      <p:sp>
        <p:nvSpPr>
          <p:cNvPr id="6" name="타원 5"/>
          <p:cNvSpPr/>
          <p:nvPr/>
        </p:nvSpPr>
        <p:spPr>
          <a:xfrm>
            <a:off x="3604677" y="3284984"/>
            <a:ext cx="576064" cy="576064"/>
          </a:xfrm>
          <a:prstGeom prst="ellipse">
            <a:avLst/>
          </a:prstGeom>
          <a:solidFill>
            <a:schemeClr val="bg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err="1" smtClean="0">
              <a:solidFill>
                <a:schemeClr val="tx1"/>
              </a:solidFill>
            </a:endParaRPr>
          </a:p>
        </p:txBody>
      </p:sp>
      <p:sp>
        <p:nvSpPr>
          <p:cNvPr id="7" name="타원 6"/>
          <p:cNvSpPr/>
          <p:nvPr/>
        </p:nvSpPr>
        <p:spPr>
          <a:xfrm>
            <a:off x="4886419" y="3284984"/>
            <a:ext cx="576064" cy="576064"/>
          </a:xfrm>
          <a:prstGeom prst="ellipse">
            <a:avLst/>
          </a:prstGeom>
          <a:solidFill>
            <a:schemeClr val="bg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err="1" smtClean="0">
              <a:solidFill>
                <a:schemeClr val="tx1"/>
              </a:solidFill>
            </a:endParaRPr>
          </a:p>
        </p:txBody>
      </p:sp>
      <p:sp>
        <p:nvSpPr>
          <p:cNvPr id="8" name="타원 7"/>
          <p:cNvSpPr/>
          <p:nvPr/>
        </p:nvSpPr>
        <p:spPr>
          <a:xfrm>
            <a:off x="6168161" y="3284984"/>
            <a:ext cx="576064" cy="576064"/>
          </a:xfrm>
          <a:prstGeom prst="ellipse">
            <a:avLst/>
          </a:prstGeom>
          <a:solidFill>
            <a:schemeClr val="bg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err="1" smtClean="0">
              <a:solidFill>
                <a:schemeClr val="tx1"/>
              </a:solidFill>
            </a:endParaRPr>
          </a:p>
        </p:txBody>
      </p:sp>
      <p:sp>
        <p:nvSpPr>
          <p:cNvPr id="9" name="타원 8"/>
          <p:cNvSpPr/>
          <p:nvPr/>
        </p:nvSpPr>
        <p:spPr>
          <a:xfrm>
            <a:off x="7449905" y="3284984"/>
            <a:ext cx="576064" cy="576064"/>
          </a:xfrm>
          <a:prstGeom prst="ellipse">
            <a:avLst/>
          </a:prstGeom>
          <a:solidFill>
            <a:schemeClr val="bg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err="1" smtClean="0">
              <a:solidFill>
                <a:schemeClr val="tx1"/>
              </a:solidFill>
            </a:endParaRPr>
          </a:p>
        </p:txBody>
      </p:sp>
      <p:sp>
        <p:nvSpPr>
          <p:cNvPr id="10" name="타원 9"/>
          <p:cNvSpPr/>
          <p:nvPr/>
        </p:nvSpPr>
        <p:spPr>
          <a:xfrm>
            <a:off x="1041193" y="1844824"/>
            <a:ext cx="576064" cy="57606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err="1" smtClean="0">
              <a:solidFill>
                <a:schemeClr val="tx1"/>
              </a:solidFill>
            </a:endParaRPr>
          </a:p>
        </p:txBody>
      </p:sp>
      <p:sp>
        <p:nvSpPr>
          <p:cNvPr id="11" name="타원 10"/>
          <p:cNvSpPr/>
          <p:nvPr/>
        </p:nvSpPr>
        <p:spPr>
          <a:xfrm>
            <a:off x="2322935" y="1844824"/>
            <a:ext cx="576064" cy="57606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err="1" smtClean="0">
              <a:solidFill>
                <a:schemeClr val="tx1"/>
              </a:solidFill>
            </a:endParaRPr>
          </a:p>
        </p:txBody>
      </p:sp>
      <p:sp>
        <p:nvSpPr>
          <p:cNvPr id="12" name="타원 11"/>
          <p:cNvSpPr/>
          <p:nvPr/>
        </p:nvSpPr>
        <p:spPr>
          <a:xfrm>
            <a:off x="3604677" y="1844824"/>
            <a:ext cx="576064" cy="57606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err="1" smtClean="0">
              <a:solidFill>
                <a:schemeClr val="tx1"/>
              </a:solidFill>
            </a:endParaRPr>
          </a:p>
        </p:txBody>
      </p:sp>
      <p:sp>
        <p:nvSpPr>
          <p:cNvPr id="13" name="타원 12"/>
          <p:cNvSpPr/>
          <p:nvPr/>
        </p:nvSpPr>
        <p:spPr>
          <a:xfrm>
            <a:off x="4886419" y="1844824"/>
            <a:ext cx="576064" cy="57606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err="1" smtClean="0">
              <a:solidFill>
                <a:schemeClr val="tx1"/>
              </a:solidFill>
            </a:endParaRPr>
          </a:p>
        </p:txBody>
      </p:sp>
      <p:sp>
        <p:nvSpPr>
          <p:cNvPr id="14" name="타원 13"/>
          <p:cNvSpPr/>
          <p:nvPr/>
        </p:nvSpPr>
        <p:spPr>
          <a:xfrm>
            <a:off x="6168161" y="1844824"/>
            <a:ext cx="576064" cy="57606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err="1" smtClean="0">
              <a:solidFill>
                <a:schemeClr val="tx1"/>
              </a:solidFill>
            </a:endParaRPr>
          </a:p>
        </p:txBody>
      </p:sp>
      <p:sp>
        <p:nvSpPr>
          <p:cNvPr id="15" name="타원 14"/>
          <p:cNvSpPr/>
          <p:nvPr/>
        </p:nvSpPr>
        <p:spPr>
          <a:xfrm>
            <a:off x="7449905" y="1844824"/>
            <a:ext cx="576064" cy="57606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err="1" smtClean="0">
              <a:solidFill>
                <a:schemeClr val="tx1"/>
              </a:solidFill>
            </a:endParaRPr>
          </a:p>
        </p:txBody>
      </p:sp>
    </p:spTree>
    <p:extLst>
      <p:ext uri="{BB962C8B-B14F-4D97-AF65-F5344CB8AC3E}">
        <p14:creationId xmlns:p14="http://schemas.microsoft.com/office/powerpoint/2010/main" val="2698029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pPr lvl="0"/>
            <a:r>
              <a:rPr lang="en-US" altLang="ko-KR" dirty="0" smtClean="0">
                <a:solidFill>
                  <a:sysClr val="windowText" lastClr="000000"/>
                </a:solidFill>
                <a:latin typeface="Calibri"/>
                <a:cs typeface="DejaVu Sans"/>
              </a:rPr>
              <a:t>Conditional Random Field</a:t>
            </a:r>
            <a:endParaRPr lang="ko-KR"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23" y="1844824"/>
            <a:ext cx="8782050" cy="360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18792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Approach</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696" y="1916832"/>
            <a:ext cx="8132608" cy="3744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64358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smtClean="0">
                <a:ln>
                  <a:noFill/>
                </a:ln>
                <a:solidFill>
                  <a:sysClr val="windowText" lastClr="000000"/>
                </a:solidFill>
                <a:effectLst/>
                <a:uLnTx/>
                <a:uFillTx/>
                <a:latin typeface="Calibri"/>
                <a:ea typeface="맑은 고딕"/>
                <a:cs typeface="DejaVu Sans"/>
              </a:rPr>
              <a:t>Hole Algorithm</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sp>
        <p:nvSpPr>
          <p:cNvPr id="32" name="내용 개체 틀 2"/>
          <p:cNvSpPr txBox="1">
            <a:spLocks/>
          </p:cNvSpPr>
          <p:nvPr/>
        </p:nvSpPr>
        <p:spPr>
          <a:xfrm>
            <a:off x="457200" y="1600207"/>
            <a:ext cx="8229600" cy="1948614"/>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Why output score map is smaller than input image?	</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Because of </a:t>
            </a:r>
            <a:r>
              <a:rPr kumimoji="0" lang="en-US" altLang="ko-KR" sz="2100" b="1" i="0" u="none" strike="noStrike" kern="1200" cap="none" spc="0" normalizeH="0" baseline="0" noProof="0" dirty="0" smtClean="0">
                <a:ln>
                  <a:noFill/>
                </a:ln>
                <a:solidFill>
                  <a:srgbClr val="C0504D"/>
                </a:solidFill>
                <a:effectLst/>
                <a:uLnTx/>
                <a:uFillTx/>
                <a:latin typeface="Calibri"/>
                <a:ea typeface="맑은 고딕"/>
                <a:cs typeface="DejaVu Sans"/>
              </a:rPr>
              <a:t>Pooling </a:t>
            </a: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with stride</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Removing Pooling? Pooling with no stride?</a:t>
            </a:r>
          </a:p>
          <a:p>
            <a:pPr marL="857229" marR="0" lvl="2" indent="-171446"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18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Make utilizing pre-trained CNN hard</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Hole Algorithm Solves this problem</a:t>
            </a:r>
          </a:p>
        </p:txBody>
      </p:sp>
      <p:graphicFrame>
        <p:nvGraphicFramePr>
          <p:cNvPr id="33" name="표 32"/>
          <p:cNvGraphicFramePr>
            <a:graphicFrameLocks noGrp="1"/>
          </p:cNvGraphicFramePr>
          <p:nvPr>
            <p:extLst>
              <p:ext uri="{D42A27DB-BD31-4B8C-83A1-F6EECF244321}">
                <p14:modId xmlns:p14="http://schemas.microsoft.com/office/powerpoint/2010/main" val="358682812"/>
              </p:ext>
            </p:extLst>
          </p:nvPr>
        </p:nvGraphicFramePr>
        <p:xfrm>
          <a:off x="707984" y="5442347"/>
          <a:ext cx="3483432" cy="370840"/>
        </p:xfrm>
        <a:graphic>
          <a:graphicData uri="http://schemas.openxmlformats.org/drawingml/2006/table">
            <a:tbl>
              <a:tblPr firstRow="1" bandRow="1"/>
              <a:tblGrid>
                <a:gridCol w="435429"/>
                <a:gridCol w="435429"/>
                <a:gridCol w="435429"/>
                <a:gridCol w="435429"/>
                <a:gridCol w="435429"/>
                <a:gridCol w="435429"/>
                <a:gridCol w="435429"/>
                <a:gridCol w="435429"/>
              </a:tblGrid>
              <a:tr h="370840">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r>
            </a:tbl>
          </a:graphicData>
        </a:graphic>
      </p:graphicFrame>
      <p:graphicFrame>
        <p:nvGraphicFramePr>
          <p:cNvPr id="34" name="표 33"/>
          <p:cNvGraphicFramePr>
            <a:graphicFrameLocks noGrp="1"/>
          </p:cNvGraphicFramePr>
          <p:nvPr>
            <p:extLst>
              <p:ext uri="{D42A27DB-BD31-4B8C-83A1-F6EECF244321}">
                <p14:modId xmlns:p14="http://schemas.microsoft.com/office/powerpoint/2010/main" val="395424155"/>
              </p:ext>
            </p:extLst>
          </p:nvPr>
        </p:nvGraphicFramePr>
        <p:xfrm>
          <a:off x="704127" y="5073886"/>
          <a:ext cx="3485908" cy="370840"/>
        </p:xfrm>
        <a:graphic>
          <a:graphicData uri="http://schemas.openxmlformats.org/drawingml/2006/table">
            <a:tbl>
              <a:tblPr firstRow="1" bandRow="1"/>
              <a:tblGrid>
                <a:gridCol w="871477"/>
                <a:gridCol w="871477"/>
                <a:gridCol w="871477"/>
                <a:gridCol w="871477"/>
              </a:tblGrid>
              <a:tr h="370840">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r>
            </a:tbl>
          </a:graphicData>
        </a:graphic>
      </p:graphicFrame>
      <p:graphicFrame>
        <p:nvGraphicFramePr>
          <p:cNvPr id="35" name="표 34"/>
          <p:cNvGraphicFramePr>
            <a:graphicFrameLocks noGrp="1"/>
          </p:cNvGraphicFramePr>
          <p:nvPr>
            <p:extLst>
              <p:ext uri="{D42A27DB-BD31-4B8C-83A1-F6EECF244321}">
                <p14:modId xmlns:p14="http://schemas.microsoft.com/office/powerpoint/2010/main" val="1579369267"/>
              </p:ext>
            </p:extLst>
          </p:nvPr>
        </p:nvGraphicFramePr>
        <p:xfrm>
          <a:off x="707984" y="4701564"/>
          <a:ext cx="3483432" cy="370840"/>
        </p:xfrm>
        <a:graphic>
          <a:graphicData uri="http://schemas.openxmlformats.org/drawingml/2006/table">
            <a:tbl>
              <a:tblPr firstRow="1" bandRow="1"/>
              <a:tblGrid>
                <a:gridCol w="435429"/>
                <a:gridCol w="435429"/>
                <a:gridCol w="435429"/>
                <a:gridCol w="435429"/>
                <a:gridCol w="435429"/>
                <a:gridCol w="435429"/>
                <a:gridCol w="435429"/>
                <a:gridCol w="435429"/>
              </a:tblGrid>
              <a:tr h="370840">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r>
            </a:tbl>
          </a:graphicData>
        </a:graphic>
      </p:graphicFrame>
      <p:graphicFrame>
        <p:nvGraphicFramePr>
          <p:cNvPr id="36" name="표 35"/>
          <p:cNvGraphicFramePr>
            <a:graphicFrameLocks noGrp="1"/>
          </p:cNvGraphicFramePr>
          <p:nvPr>
            <p:extLst>
              <p:ext uri="{D42A27DB-BD31-4B8C-83A1-F6EECF244321}">
                <p14:modId xmlns:p14="http://schemas.microsoft.com/office/powerpoint/2010/main" val="1561393549"/>
              </p:ext>
            </p:extLst>
          </p:nvPr>
        </p:nvGraphicFramePr>
        <p:xfrm>
          <a:off x="707984" y="4319597"/>
          <a:ext cx="3483432" cy="370840"/>
        </p:xfrm>
        <a:graphic>
          <a:graphicData uri="http://schemas.openxmlformats.org/drawingml/2006/table">
            <a:tbl>
              <a:tblPr firstRow="1" bandRow="1"/>
              <a:tblGrid>
                <a:gridCol w="435429"/>
                <a:gridCol w="1306287"/>
                <a:gridCol w="435429"/>
                <a:gridCol w="1306287"/>
              </a:tblGrid>
              <a:tr h="370840">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r>
            </a:tbl>
          </a:graphicData>
        </a:graphic>
      </p:graphicFrame>
      <p:graphicFrame>
        <p:nvGraphicFramePr>
          <p:cNvPr id="37" name="표 36"/>
          <p:cNvGraphicFramePr>
            <a:graphicFrameLocks noGrp="1"/>
          </p:cNvGraphicFramePr>
          <p:nvPr>
            <p:extLst>
              <p:ext uri="{D42A27DB-BD31-4B8C-83A1-F6EECF244321}">
                <p14:modId xmlns:p14="http://schemas.microsoft.com/office/powerpoint/2010/main" val="91211703"/>
              </p:ext>
            </p:extLst>
          </p:nvPr>
        </p:nvGraphicFramePr>
        <p:xfrm>
          <a:off x="707984" y="3949205"/>
          <a:ext cx="3483432" cy="370840"/>
        </p:xfrm>
        <a:graphic>
          <a:graphicData uri="http://schemas.openxmlformats.org/drawingml/2006/table">
            <a:tbl>
              <a:tblPr firstRow="1" bandRow="1"/>
              <a:tblGrid>
                <a:gridCol w="435429"/>
                <a:gridCol w="435429"/>
                <a:gridCol w="435429"/>
                <a:gridCol w="435429"/>
                <a:gridCol w="435429"/>
                <a:gridCol w="435429"/>
                <a:gridCol w="435429"/>
                <a:gridCol w="435429"/>
              </a:tblGrid>
              <a:tr h="370840">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r>
            </a:tbl>
          </a:graphicData>
        </a:graphic>
      </p:graphicFrame>
      <p:graphicFrame>
        <p:nvGraphicFramePr>
          <p:cNvPr id="38" name="표 37"/>
          <p:cNvGraphicFramePr>
            <a:graphicFrameLocks noGrp="1"/>
          </p:cNvGraphicFramePr>
          <p:nvPr>
            <p:extLst>
              <p:ext uri="{D42A27DB-BD31-4B8C-83A1-F6EECF244321}">
                <p14:modId xmlns:p14="http://schemas.microsoft.com/office/powerpoint/2010/main" val="1839252010"/>
              </p:ext>
            </p:extLst>
          </p:nvPr>
        </p:nvGraphicFramePr>
        <p:xfrm>
          <a:off x="5071642" y="5442347"/>
          <a:ext cx="3483432" cy="370840"/>
        </p:xfrm>
        <a:graphic>
          <a:graphicData uri="http://schemas.openxmlformats.org/drawingml/2006/table">
            <a:tbl>
              <a:tblPr firstRow="1" bandRow="1"/>
              <a:tblGrid>
                <a:gridCol w="435429"/>
                <a:gridCol w="435429"/>
                <a:gridCol w="435429"/>
                <a:gridCol w="435429"/>
                <a:gridCol w="435429"/>
                <a:gridCol w="435429"/>
                <a:gridCol w="435429"/>
                <a:gridCol w="435429"/>
              </a:tblGrid>
              <a:tr h="370840">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r>
            </a:tbl>
          </a:graphicData>
        </a:graphic>
      </p:graphicFrame>
      <p:graphicFrame>
        <p:nvGraphicFramePr>
          <p:cNvPr id="39" name="표 38"/>
          <p:cNvGraphicFramePr>
            <a:graphicFrameLocks noGrp="1"/>
          </p:cNvGraphicFramePr>
          <p:nvPr>
            <p:extLst>
              <p:ext uri="{D42A27DB-BD31-4B8C-83A1-F6EECF244321}">
                <p14:modId xmlns:p14="http://schemas.microsoft.com/office/powerpoint/2010/main" val="1428917152"/>
              </p:ext>
            </p:extLst>
          </p:nvPr>
        </p:nvGraphicFramePr>
        <p:xfrm>
          <a:off x="5071642" y="5066169"/>
          <a:ext cx="3483432" cy="370840"/>
        </p:xfrm>
        <a:graphic>
          <a:graphicData uri="http://schemas.openxmlformats.org/drawingml/2006/table">
            <a:tbl>
              <a:tblPr firstRow="1" bandRow="1"/>
              <a:tblGrid>
                <a:gridCol w="870858"/>
                <a:gridCol w="870858"/>
                <a:gridCol w="870858"/>
                <a:gridCol w="870858"/>
              </a:tblGrid>
              <a:tr h="370840">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r>
            </a:tbl>
          </a:graphicData>
        </a:graphic>
      </p:graphicFrame>
      <p:graphicFrame>
        <p:nvGraphicFramePr>
          <p:cNvPr id="40" name="표 39"/>
          <p:cNvGraphicFramePr>
            <a:graphicFrameLocks noGrp="1"/>
          </p:cNvGraphicFramePr>
          <p:nvPr>
            <p:extLst>
              <p:ext uri="{D42A27DB-BD31-4B8C-83A1-F6EECF244321}">
                <p14:modId xmlns:p14="http://schemas.microsoft.com/office/powerpoint/2010/main" val="500949263"/>
              </p:ext>
            </p:extLst>
          </p:nvPr>
        </p:nvGraphicFramePr>
        <p:xfrm>
          <a:off x="5071642" y="4701564"/>
          <a:ext cx="3483432" cy="370840"/>
        </p:xfrm>
        <a:graphic>
          <a:graphicData uri="http://schemas.openxmlformats.org/drawingml/2006/table">
            <a:tbl>
              <a:tblPr firstRow="1" bandRow="1"/>
              <a:tblGrid>
                <a:gridCol w="435429"/>
                <a:gridCol w="870858"/>
                <a:gridCol w="870858"/>
                <a:gridCol w="870858"/>
                <a:gridCol w="435429"/>
              </a:tblGrid>
              <a:tr h="370840">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lumMod val="40000"/>
                        <a:lumOff val="6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lumMod val="40000"/>
                        <a:lumOff val="6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lumMod val="40000"/>
                        <a:lumOff val="6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r>
            </a:tbl>
          </a:graphicData>
        </a:graphic>
      </p:graphicFrame>
      <p:graphicFrame>
        <p:nvGraphicFramePr>
          <p:cNvPr id="41" name="표 40"/>
          <p:cNvGraphicFramePr>
            <a:graphicFrameLocks noGrp="1"/>
          </p:cNvGraphicFramePr>
          <p:nvPr>
            <p:extLst>
              <p:ext uri="{D42A27DB-BD31-4B8C-83A1-F6EECF244321}">
                <p14:modId xmlns:p14="http://schemas.microsoft.com/office/powerpoint/2010/main" val="1318367001"/>
              </p:ext>
            </p:extLst>
          </p:nvPr>
        </p:nvGraphicFramePr>
        <p:xfrm>
          <a:off x="5071642" y="4331173"/>
          <a:ext cx="3483432" cy="370840"/>
        </p:xfrm>
        <a:graphic>
          <a:graphicData uri="http://schemas.openxmlformats.org/drawingml/2006/table">
            <a:tbl>
              <a:tblPr firstRow="1" bandRow="1"/>
              <a:tblGrid>
                <a:gridCol w="435429"/>
                <a:gridCol w="435429"/>
                <a:gridCol w="435429"/>
                <a:gridCol w="435429"/>
                <a:gridCol w="435429"/>
                <a:gridCol w="435429"/>
                <a:gridCol w="435429"/>
                <a:gridCol w="435429"/>
              </a:tblGrid>
              <a:tr h="370840">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40000"/>
                        <a:lumOff val="6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40000"/>
                        <a:lumOff val="6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40000"/>
                        <a:lumOff val="6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F497D">
                        <a:lumMod val="60000"/>
                        <a:lumOff val="40000"/>
                      </a:srgbClr>
                    </a:solidFill>
                  </a:tcPr>
                </a:tc>
              </a:tr>
            </a:tbl>
          </a:graphicData>
        </a:graphic>
      </p:graphicFrame>
      <p:graphicFrame>
        <p:nvGraphicFramePr>
          <p:cNvPr id="42" name="표 41"/>
          <p:cNvGraphicFramePr>
            <a:graphicFrameLocks noGrp="1"/>
          </p:cNvGraphicFramePr>
          <p:nvPr>
            <p:extLst>
              <p:ext uri="{D42A27DB-BD31-4B8C-83A1-F6EECF244321}">
                <p14:modId xmlns:p14="http://schemas.microsoft.com/office/powerpoint/2010/main" val="57916061"/>
              </p:ext>
            </p:extLst>
          </p:nvPr>
        </p:nvGraphicFramePr>
        <p:xfrm>
          <a:off x="5071642" y="3966568"/>
          <a:ext cx="3483432" cy="370840"/>
        </p:xfrm>
        <a:graphic>
          <a:graphicData uri="http://schemas.openxmlformats.org/drawingml/2006/table">
            <a:tbl>
              <a:tblPr firstRow="1" bandRow="1"/>
              <a:tblGrid>
                <a:gridCol w="435429"/>
                <a:gridCol w="1306287"/>
                <a:gridCol w="435429"/>
                <a:gridCol w="1306287"/>
              </a:tblGrid>
              <a:tr h="370840">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r>
            </a:tbl>
          </a:graphicData>
        </a:graphic>
      </p:graphicFrame>
      <p:graphicFrame>
        <p:nvGraphicFramePr>
          <p:cNvPr id="43" name="표 42"/>
          <p:cNvGraphicFramePr>
            <a:graphicFrameLocks noGrp="1"/>
          </p:cNvGraphicFramePr>
          <p:nvPr>
            <p:extLst>
              <p:ext uri="{D42A27DB-BD31-4B8C-83A1-F6EECF244321}">
                <p14:modId xmlns:p14="http://schemas.microsoft.com/office/powerpoint/2010/main" val="585145136"/>
              </p:ext>
            </p:extLst>
          </p:nvPr>
        </p:nvGraphicFramePr>
        <p:xfrm>
          <a:off x="5505688" y="3590389"/>
          <a:ext cx="3483432" cy="370840"/>
        </p:xfrm>
        <a:graphic>
          <a:graphicData uri="http://schemas.openxmlformats.org/drawingml/2006/table">
            <a:tbl>
              <a:tblPr firstRow="1" bandRow="1"/>
              <a:tblGrid>
                <a:gridCol w="435429"/>
                <a:gridCol w="1306287"/>
                <a:gridCol w="435429"/>
                <a:gridCol w="1306287"/>
              </a:tblGrid>
              <a:tr h="370840">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lumMod val="40000"/>
                        <a:lumOff val="6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lumMod val="40000"/>
                        <a:lumOff val="60000"/>
                      </a:srgbClr>
                    </a:solidFill>
                  </a:tcPr>
                </a:tc>
              </a:tr>
            </a:tbl>
          </a:graphicData>
        </a:graphic>
      </p:graphicFrame>
      <p:graphicFrame>
        <p:nvGraphicFramePr>
          <p:cNvPr id="44" name="표 43"/>
          <p:cNvGraphicFramePr>
            <a:graphicFrameLocks noGrp="1"/>
          </p:cNvGraphicFramePr>
          <p:nvPr>
            <p:extLst>
              <p:ext uri="{D42A27DB-BD31-4B8C-83A1-F6EECF244321}">
                <p14:modId xmlns:p14="http://schemas.microsoft.com/office/powerpoint/2010/main" val="1206681139"/>
              </p:ext>
            </p:extLst>
          </p:nvPr>
        </p:nvGraphicFramePr>
        <p:xfrm>
          <a:off x="5511479" y="3208429"/>
          <a:ext cx="3483432" cy="370840"/>
        </p:xfrm>
        <a:graphic>
          <a:graphicData uri="http://schemas.openxmlformats.org/drawingml/2006/table">
            <a:tbl>
              <a:tblPr firstRow="1" bandRow="1"/>
              <a:tblGrid>
                <a:gridCol w="435429"/>
                <a:gridCol w="435429"/>
                <a:gridCol w="435429"/>
                <a:gridCol w="435429"/>
                <a:gridCol w="435429"/>
                <a:gridCol w="435429"/>
                <a:gridCol w="435429"/>
                <a:gridCol w="435429"/>
              </a:tblGrid>
              <a:tr h="370840">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lumMod val="60000"/>
                        <a:lumOff val="40000"/>
                      </a:srgbClr>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1" hangingPunct="1">
                        <a:defRPr sz="1800" b="1" kern="1200">
                          <a:solidFill>
                            <a:schemeClr val="lt1"/>
                          </a:solidFill>
                          <a:latin typeface="Calibri"/>
                          <a:ea typeface="맑은 고딕"/>
                          <a:cs typeface="DejaVu Sans"/>
                        </a:defRPr>
                      </a:lvl1pPr>
                      <a:lvl2pPr marL="457200" algn="l" defTabSz="914400" rtl="0" eaLnBrk="1" latinLnBrk="1" hangingPunct="1">
                        <a:defRPr sz="1800" b="1" kern="1200">
                          <a:solidFill>
                            <a:schemeClr val="lt1"/>
                          </a:solidFill>
                          <a:latin typeface="Calibri"/>
                          <a:ea typeface="맑은 고딕"/>
                          <a:cs typeface="DejaVu Sans"/>
                        </a:defRPr>
                      </a:lvl2pPr>
                      <a:lvl3pPr marL="914400" algn="l" defTabSz="914400" rtl="0" eaLnBrk="1" latinLnBrk="1" hangingPunct="1">
                        <a:defRPr sz="1800" b="1" kern="1200">
                          <a:solidFill>
                            <a:schemeClr val="lt1"/>
                          </a:solidFill>
                          <a:latin typeface="Calibri"/>
                          <a:ea typeface="맑은 고딕"/>
                          <a:cs typeface="DejaVu Sans"/>
                        </a:defRPr>
                      </a:lvl3pPr>
                      <a:lvl4pPr marL="1371600" algn="l" defTabSz="914400" rtl="0" eaLnBrk="1" latinLnBrk="1" hangingPunct="1">
                        <a:defRPr sz="1800" b="1" kern="1200">
                          <a:solidFill>
                            <a:schemeClr val="lt1"/>
                          </a:solidFill>
                          <a:latin typeface="Calibri"/>
                          <a:ea typeface="맑은 고딕"/>
                          <a:cs typeface="DejaVu Sans"/>
                        </a:defRPr>
                      </a:lvl4pPr>
                      <a:lvl5pPr marL="1828800" algn="l" defTabSz="914400" rtl="0" eaLnBrk="1" latinLnBrk="1" hangingPunct="1">
                        <a:defRPr sz="1800" b="1" kern="1200">
                          <a:solidFill>
                            <a:schemeClr val="lt1"/>
                          </a:solidFill>
                          <a:latin typeface="Calibri"/>
                          <a:ea typeface="맑은 고딕"/>
                          <a:cs typeface="DejaVu Sans"/>
                        </a:defRPr>
                      </a:lvl5pPr>
                      <a:lvl6pPr marL="2286000" algn="l" defTabSz="914400" rtl="0" eaLnBrk="1" latinLnBrk="1" hangingPunct="1">
                        <a:defRPr sz="1800" b="1" kern="1200">
                          <a:solidFill>
                            <a:schemeClr val="lt1"/>
                          </a:solidFill>
                          <a:latin typeface="Calibri"/>
                          <a:ea typeface="맑은 고딕"/>
                          <a:cs typeface="DejaVu Sans"/>
                        </a:defRPr>
                      </a:lvl6pPr>
                      <a:lvl7pPr marL="2743200" algn="l" defTabSz="914400" rtl="0" eaLnBrk="1" latinLnBrk="1" hangingPunct="1">
                        <a:defRPr sz="1800" b="1" kern="1200">
                          <a:solidFill>
                            <a:schemeClr val="lt1"/>
                          </a:solidFill>
                          <a:latin typeface="Calibri"/>
                          <a:ea typeface="맑은 고딕"/>
                          <a:cs typeface="DejaVu Sans"/>
                        </a:defRPr>
                      </a:lvl7pPr>
                      <a:lvl8pPr marL="3200400" algn="l" defTabSz="914400" rtl="0" eaLnBrk="1" latinLnBrk="1" hangingPunct="1">
                        <a:defRPr sz="1800" b="1" kern="1200">
                          <a:solidFill>
                            <a:schemeClr val="lt1"/>
                          </a:solidFill>
                          <a:latin typeface="Calibri"/>
                          <a:ea typeface="맑은 고딕"/>
                          <a:cs typeface="DejaVu Sans"/>
                        </a:defRPr>
                      </a:lvl8pPr>
                      <a:lvl9pPr marL="3657600" algn="l" defTabSz="914400" rtl="0" eaLnBrk="1" latinLnBrk="1" hangingPunct="1">
                        <a:defRPr sz="1800" b="1" kern="1200">
                          <a:solidFill>
                            <a:schemeClr val="lt1"/>
                          </a:solidFill>
                          <a:latin typeface="Calibri"/>
                          <a:ea typeface="맑은 고딕"/>
                          <a:cs typeface="DejaVu Sans"/>
                        </a:defRPr>
                      </a:lvl9pPr>
                    </a:lstStyle>
                    <a:p>
                      <a:pPr latinLnBrk="1"/>
                      <a:endParaRPr lang="ko-KR"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lumMod val="60000"/>
                        <a:lumOff val="40000"/>
                      </a:srgbClr>
                    </a:solidFill>
                  </a:tcPr>
                </a:tc>
              </a:tr>
            </a:tbl>
          </a:graphicData>
        </a:graphic>
      </p:graphicFrame>
      <p:sp>
        <p:nvSpPr>
          <p:cNvPr id="45" name="TextBox 44"/>
          <p:cNvSpPr txBox="1"/>
          <p:nvPr/>
        </p:nvSpPr>
        <p:spPr>
          <a:xfrm>
            <a:off x="891251" y="5833641"/>
            <a:ext cx="3040448" cy="369332"/>
          </a:xfrm>
          <a:prstGeom prst="rect">
            <a:avLst/>
          </a:prstGeom>
          <a:noFill/>
        </p:spPr>
        <p:txBody>
          <a:bodyPr wrap="none" rtlCol="0">
            <a:spAutoFit/>
          </a:bodyPr>
          <a:lstStyle/>
          <a:p>
            <a:r>
              <a:rPr lang="en-US" altLang="ko-KR" dirty="0" smtClean="0">
                <a:solidFill>
                  <a:prstClr val="black"/>
                </a:solidFill>
                <a:latin typeface="Calibri"/>
                <a:cs typeface="DejaVu Sans"/>
              </a:rPr>
              <a:t>FCN with conventional Pooling</a:t>
            </a:r>
            <a:endParaRPr lang="ko-KR" altLang="en-US" dirty="0">
              <a:solidFill>
                <a:prstClr val="black"/>
              </a:solidFill>
              <a:latin typeface="Calibri"/>
              <a:cs typeface="DejaVu Sans"/>
            </a:endParaRPr>
          </a:p>
        </p:txBody>
      </p:sp>
      <p:sp>
        <p:nvSpPr>
          <p:cNvPr id="46" name="TextBox 45"/>
          <p:cNvSpPr txBox="1"/>
          <p:nvPr/>
        </p:nvSpPr>
        <p:spPr>
          <a:xfrm>
            <a:off x="5382230" y="5833641"/>
            <a:ext cx="2502160" cy="369332"/>
          </a:xfrm>
          <a:prstGeom prst="rect">
            <a:avLst/>
          </a:prstGeom>
          <a:noFill/>
        </p:spPr>
        <p:txBody>
          <a:bodyPr wrap="none" rtlCol="0">
            <a:spAutoFit/>
          </a:bodyPr>
          <a:lstStyle/>
          <a:p>
            <a:r>
              <a:rPr lang="en-US" altLang="ko-KR" dirty="0" smtClean="0">
                <a:solidFill>
                  <a:prstClr val="black"/>
                </a:solidFill>
                <a:latin typeface="Calibri"/>
                <a:cs typeface="DejaVu Sans"/>
              </a:rPr>
              <a:t>FCN with Hole Algorithm</a:t>
            </a:r>
            <a:endParaRPr lang="ko-KR" altLang="en-US" dirty="0">
              <a:solidFill>
                <a:prstClr val="black"/>
              </a:solidFill>
              <a:latin typeface="Calibri"/>
              <a:cs typeface="DejaVu Sans"/>
            </a:endParaRPr>
          </a:p>
        </p:txBody>
      </p:sp>
      <p:sp>
        <p:nvSpPr>
          <p:cNvPr id="47" name="왼쪽 중괄호 5"/>
          <p:cNvSpPr/>
          <p:nvPr/>
        </p:nvSpPr>
        <p:spPr>
          <a:xfrm>
            <a:off x="4901879" y="4768770"/>
            <a:ext cx="133109" cy="613458"/>
          </a:xfrm>
          <a:prstGeom prst="leftBrace">
            <a:avLst/>
          </a:prstGeom>
          <a:noFill/>
          <a:ln w="9525" cap="flat" cmpd="sng" algn="ctr">
            <a:solidFill>
              <a:sysClr val="windowText" lastClr="000000">
                <a:shade val="95000"/>
                <a:satMod val="10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Calibri"/>
              <a:ea typeface="맑은 고딕"/>
              <a:cs typeface="DejaVu Sans"/>
            </a:endParaRPr>
          </a:p>
        </p:txBody>
      </p:sp>
      <p:sp>
        <p:nvSpPr>
          <p:cNvPr id="48" name="왼쪽 중괄호 31"/>
          <p:cNvSpPr/>
          <p:nvPr/>
        </p:nvSpPr>
        <p:spPr>
          <a:xfrm>
            <a:off x="5315675" y="3651813"/>
            <a:ext cx="133109" cy="613458"/>
          </a:xfrm>
          <a:prstGeom prst="leftBrace">
            <a:avLst/>
          </a:prstGeom>
          <a:noFill/>
          <a:ln w="9525" cap="flat" cmpd="sng" algn="ctr">
            <a:solidFill>
              <a:sysClr val="windowText" lastClr="000000">
                <a:shade val="95000"/>
                <a:satMod val="10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Calibri"/>
              <a:ea typeface="맑은 고딕"/>
              <a:cs typeface="DejaVu Sans"/>
            </a:endParaRPr>
          </a:p>
        </p:txBody>
      </p:sp>
      <p:sp>
        <p:nvSpPr>
          <p:cNvPr id="49" name="TextBox 48"/>
          <p:cNvSpPr txBox="1"/>
          <p:nvPr/>
        </p:nvSpPr>
        <p:spPr>
          <a:xfrm>
            <a:off x="75236" y="5083259"/>
            <a:ext cx="603050" cy="369332"/>
          </a:xfrm>
          <a:prstGeom prst="rect">
            <a:avLst/>
          </a:prstGeom>
          <a:noFill/>
        </p:spPr>
        <p:txBody>
          <a:bodyPr wrap="none" rtlCol="0">
            <a:spAutoFit/>
          </a:bodyPr>
          <a:lstStyle/>
          <a:p>
            <a:r>
              <a:rPr lang="en-US" altLang="ko-KR" dirty="0" smtClean="0">
                <a:solidFill>
                  <a:prstClr val="black"/>
                </a:solidFill>
                <a:latin typeface="Calibri"/>
                <a:cs typeface="DejaVu Sans"/>
              </a:rPr>
              <a:t>pool</a:t>
            </a:r>
            <a:endParaRPr lang="ko-KR" altLang="en-US" dirty="0">
              <a:solidFill>
                <a:prstClr val="black"/>
              </a:solidFill>
              <a:latin typeface="Calibri"/>
              <a:cs typeface="DejaVu Sans"/>
            </a:endParaRPr>
          </a:p>
        </p:txBody>
      </p:sp>
      <p:sp>
        <p:nvSpPr>
          <p:cNvPr id="50" name="TextBox 49"/>
          <p:cNvSpPr txBox="1"/>
          <p:nvPr/>
        </p:nvSpPr>
        <p:spPr>
          <a:xfrm>
            <a:off x="544011" y="4313542"/>
            <a:ext cx="603050" cy="369332"/>
          </a:xfrm>
          <a:prstGeom prst="rect">
            <a:avLst/>
          </a:prstGeom>
          <a:noFill/>
        </p:spPr>
        <p:txBody>
          <a:bodyPr wrap="none" rtlCol="0">
            <a:spAutoFit/>
          </a:bodyPr>
          <a:lstStyle/>
          <a:p>
            <a:r>
              <a:rPr lang="en-US" altLang="ko-KR" dirty="0" smtClean="0">
                <a:solidFill>
                  <a:prstClr val="black"/>
                </a:solidFill>
                <a:latin typeface="Calibri"/>
                <a:cs typeface="DejaVu Sans"/>
              </a:rPr>
              <a:t>pool</a:t>
            </a:r>
            <a:endParaRPr lang="ko-KR" altLang="en-US" dirty="0">
              <a:solidFill>
                <a:prstClr val="black"/>
              </a:solidFill>
              <a:latin typeface="Calibri"/>
              <a:cs typeface="DejaVu Sans"/>
            </a:endParaRPr>
          </a:p>
        </p:txBody>
      </p:sp>
      <p:sp>
        <p:nvSpPr>
          <p:cNvPr id="51" name="TextBox 50"/>
          <p:cNvSpPr txBox="1"/>
          <p:nvPr/>
        </p:nvSpPr>
        <p:spPr>
          <a:xfrm>
            <a:off x="4298829" y="4890833"/>
            <a:ext cx="603050" cy="369332"/>
          </a:xfrm>
          <a:prstGeom prst="rect">
            <a:avLst/>
          </a:prstGeom>
          <a:noFill/>
        </p:spPr>
        <p:txBody>
          <a:bodyPr wrap="none" rtlCol="0">
            <a:spAutoFit/>
          </a:bodyPr>
          <a:lstStyle/>
          <a:p>
            <a:r>
              <a:rPr lang="en-US" altLang="ko-KR" dirty="0" smtClean="0">
                <a:solidFill>
                  <a:prstClr val="black"/>
                </a:solidFill>
                <a:latin typeface="Calibri"/>
                <a:cs typeface="DejaVu Sans"/>
              </a:rPr>
              <a:t>pool</a:t>
            </a:r>
            <a:endParaRPr lang="ko-KR" altLang="en-US" dirty="0">
              <a:solidFill>
                <a:prstClr val="black"/>
              </a:solidFill>
              <a:latin typeface="Calibri"/>
              <a:cs typeface="DejaVu Sans"/>
            </a:endParaRPr>
          </a:p>
        </p:txBody>
      </p:sp>
      <p:sp>
        <p:nvSpPr>
          <p:cNvPr id="52" name="TextBox 51"/>
          <p:cNvSpPr txBox="1"/>
          <p:nvPr/>
        </p:nvSpPr>
        <p:spPr>
          <a:xfrm>
            <a:off x="4666908" y="3773876"/>
            <a:ext cx="603050" cy="369332"/>
          </a:xfrm>
          <a:prstGeom prst="rect">
            <a:avLst/>
          </a:prstGeom>
          <a:noFill/>
        </p:spPr>
        <p:txBody>
          <a:bodyPr wrap="none" rtlCol="0">
            <a:spAutoFit/>
          </a:bodyPr>
          <a:lstStyle/>
          <a:p>
            <a:r>
              <a:rPr lang="en-US" altLang="ko-KR" dirty="0" smtClean="0">
                <a:solidFill>
                  <a:prstClr val="black"/>
                </a:solidFill>
                <a:latin typeface="Calibri"/>
                <a:cs typeface="DejaVu Sans"/>
              </a:rPr>
              <a:t>pool</a:t>
            </a:r>
            <a:endParaRPr lang="ko-KR" altLang="en-US" dirty="0">
              <a:solidFill>
                <a:prstClr val="black"/>
              </a:solidFill>
              <a:latin typeface="Calibri"/>
              <a:cs typeface="DejaVu Sans"/>
            </a:endParaRPr>
          </a:p>
        </p:txBody>
      </p:sp>
      <p:sp>
        <p:nvSpPr>
          <p:cNvPr id="53" name="직사각형 52"/>
          <p:cNvSpPr/>
          <p:nvPr/>
        </p:nvSpPr>
        <p:spPr>
          <a:xfrm>
            <a:off x="5943602" y="4166356"/>
            <a:ext cx="428264" cy="164547"/>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54" name="직사각형 53"/>
          <p:cNvSpPr/>
          <p:nvPr/>
        </p:nvSpPr>
        <p:spPr>
          <a:xfrm>
            <a:off x="7693406" y="4166356"/>
            <a:ext cx="428264" cy="164547"/>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55" name="직사각형 54"/>
          <p:cNvSpPr/>
          <p:nvPr/>
        </p:nvSpPr>
        <p:spPr>
          <a:xfrm>
            <a:off x="6391156" y="3780538"/>
            <a:ext cx="428264" cy="164547"/>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56" name="직사각형 55"/>
          <p:cNvSpPr/>
          <p:nvPr/>
        </p:nvSpPr>
        <p:spPr>
          <a:xfrm>
            <a:off x="8140960" y="3780538"/>
            <a:ext cx="428264" cy="164547"/>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57" name="TextBox 56"/>
          <p:cNvSpPr txBox="1"/>
          <p:nvPr/>
        </p:nvSpPr>
        <p:spPr>
          <a:xfrm>
            <a:off x="1099596" y="3895939"/>
            <a:ext cx="825867" cy="369332"/>
          </a:xfrm>
          <a:prstGeom prst="rect">
            <a:avLst/>
          </a:prstGeom>
          <a:noFill/>
        </p:spPr>
        <p:txBody>
          <a:bodyPr wrap="none" rtlCol="0">
            <a:spAutoFit/>
          </a:bodyPr>
          <a:lstStyle/>
          <a:p>
            <a:r>
              <a:rPr lang="en-US" altLang="ko-KR" dirty="0" smtClean="0">
                <a:solidFill>
                  <a:prstClr val="black"/>
                </a:solidFill>
                <a:latin typeface="Calibri"/>
                <a:cs typeface="DejaVu Sans"/>
              </a:rPr>
              <a:t>output</a:t>
            </a:r>
            <a:endParaRPr lang="ko-KR" altLang="en-US" dirty="0">
              <a:solidFill>
                <a:prstClr val="black"/>
              </a:solidFill>
              <a:latin typeface="Calibri"/>
              <a:cs typeface="DejaVu Sans"/>
            </a:endParaRPr>
          </a:p>
        </p:txBody>
      </p:sp>
      <p:sp>
        <p:nvSpPr>
          <p:cNvPr id="58" name="TextBox 57"/>
          <p:cNvSpPr txBox="1"/>
          <p:nvPr/>
        </p:nvSpPr>
        <p:spPr>
          <a:xfrm>
            <a:off x="5565289" y="3197909"/>
            <a:ext cx="825867" cy="369332"/>
          </a:xfrm>
          <a:prstGeom prst="rect">
            <a:avLst/>
          </a:prstGeom>
          <a:noFill/>
        </p:spPr>
        <p:txBody>
          <a:bodyPr wrap="none" rtlCol="0">
            <a:spAutoFit/>
          </a:bodyPr>
          <a:lstStyle/>
          <a:p>
            <a:r>
              <a:rPr lang="en-US" altLang="ko-KR" dirty="0" smtClean="0">
                <a:solidFill>
                  <a:prstClr val="black"/>
                </a:solidFill>
                <a:latin typeface="Calibri"/>
                <a:cs typeface="DejaVu Sans"/>
              </a:rPr>
              <a:t>output</a:t>
            </a:r>
            <a:endParaRPr lang="ko-KR" altLang="en-US" dirty="0">
              <a:solidFill>
                <a:prstClr val="black"/>
              </a:solidFill>
              <a:latin typeface="Calibri"/>
              <a:cs typeface="DejaVu Sans"/>
            </a:endParaRPr>
          </a:p>
        </p:txBody>
      </p:sp>
    </p:spTree>
    <p:extLst>
      <p:ext uri="{BB962C8B-B14F-4D97-AF65-F5344CB8AC3E}">
        <p14:creationId xmlns:p14="http://schemas.microsoft.com/office/powerpoint/2010/main" val="98353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par>
                                <p:cTn id="13" presetID="9"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500"/>
                                        <p:tgtEl>
                                          <p:spTgt spid="34"/>
                                        </p:tgtEl>
                                      </p:cBhvr>
                                    </p:animEffect>
                                  </p:childTnLst>
                                </p:cTn>
                              </p:par>
                              <p:par>
                                <p:cTn id="16" presetID="9" presetClass="entr" presetSubtype="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dissolve">
                                      <p:cBhvr>
                                        <p:cTn id="18" dur="500"/>
                                        <p:tgtEl>
                                          <p:spTgt spid="35"/>
                                        </p:tgtEl>
                                      </p:cBhvr>
                                    </p:animEffect>
                                  </p:childTnLst>
                                </p:cTn>
                              </p:par>
                              <p:par>
                                <p:cTn id="19" presetID="9"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dissolve">
                                      <p:cBhvr>
                                        <p:cTn id="21" dur="500"/>
                                        <p:tgtEl>
                                          <p:spTgt spid="36"/>
                                        </p:tgtEl>
                                      </p:cBhvr>
                                    </p:animEffect>
                                  </p:childTnLst>
                                </p:cTn>
                              </p:par>
                              <p:par>
                                <p:cTn id="22" presetID="9"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dissolve">
                                      <p:cBhvr>
                                        <p:cTn id="27" dur="500"/>
                                        <p:tgtEl>
                                          <p:spTgt spid="45"/>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dissolve">
                                      <p:cBhvr>
                                        <p:cTn id="30" dur="500"/>
                                        <p:tgtEl>
                                          <p:spTgt spid="4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dissolve">
                                      <p:cBhvr>
                                        <p:cTn id="33" dur="500"/>
                                        <p:tgtEl>
                                          <p:spTgt spid="50"/>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dissolve">
                                      <p:cBhvr>
                                        <p:cTn id="36" dur="500"/>
                                        <p:tgtEl>
                                          <p:spTgt spid="57"/>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dissolve">
                                      <p:cBhvr>
                                        <p:cTn id="41" dur="500"/>
                                        <p:tgtEl>
                                          <p:spTgt spid="38"/>
                                        </p:tgtEl>
                                      </p:cBhvr>
                                    </p:animEffect>
                                  </p:childTnLst>
                                </p:cTn>
                              </p:par>
                              <p:par>
                                <p:cTn id="42" presetID="9"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dissolve">
                                      <p:cBhvr>
                                        <p:cTn id="44" dur="500"/>
                                        <p:tgtEl>
                                          <p:spTgt spid="39"/>
                                        </p:tgtEl>
                                      </p:cBhvr>
                                    </p:animEffect>
                                  </p:childTnLst>
                                </p:cTn>
                              </p:par>
                              <p:par>
                                <p:cTn id="45" presetID="9"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dissolve">
                                      <p:cBhvr>
                                        <p:cTn id="47" dur="500"/>
                                        <p:tgtEl>
                                          <p:spTgt spid="40"/>
                                        </p:tgtEl>
                                      </p:cBhvr>
                                    </p:animEffect>
                                  </p:childTnLst>
                                </p:cTn>
                              </p:par>
                              <p:par>
                                <p:cTn id="48" presetID="9" presetClass="entr" presetSubtype="0" fill="hold"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dissolve">
                                      <p:cBhvr>
                                        <p:cTn id="50" dur="500"/>
                                        <p:tgtEl>
                                          <p:spTgt spid="41"/>
                                        </p:tgtEl>
                                      </p:cBhvr>
                                    </p:animEffect>
                                  </p:childTnLst>
                                </p:cTn>
                              </p:par>
                              <p:par>
                                <p:cTn id="51" presetID="9"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dissolve">
                                      <p:cBhvr>
                                        <p:cTn id="53" dur="500"/>
                                        <p:tgtEl>
                                          <p:spTgt spid="42"/>
                                        </p:tgtEl>
                                      </p:cBhvr>
                                    </p:animEffect>
                                  </p:childTnLst>
                                </p:cTn>
                              </p:par>
                              <p:par>
                                <p:cTn id="54" presetID="9" presetClass="entr" presetSubtype="0"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dissolve">
                                      <p:cBhvr>
                                        <p:cTn id="56" dur="500"/>
                                        <p:tgtEl>
                                          <p:spTgt spid="43"/>
                                        </p:tgtEl>
                                      </p:cBhvr>
                                    </p:animEffect>
                                  </p:childTnLst>
                                </p:cTn>
                              </p:par>
                              <p:par>
                                <p:cTn id="57" presetID="9"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dissolve">
                                      <p:cBhvr>
                                        <p:cTn id="59" dur="500"/>
                                        <p:tgtEl>
                                          <p:spTgt spid="44"/>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dissolve">
                                      <p:cBhvr>
                                        <p:cTn id="62" dur="500"/>
                                        <p:tgtEl>
                                          <p:spTgt spid="4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dissolve">
                                      <p:cBhvr>
                                        <p:cTn id="65" dur="500"/>
                                        <p:tgtEl>
                                          <p:spTgt spid="4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dissolve">
                                      <p:cBhvr>
                                        <p:cTn id="68" dur="500"/>
                                        <p:tgtEl>
                                          <p:spTgt spid="4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dissolve">
                                      <p:cBhvr>
                                        <p:cTn id="71" dur="500"/>
                                        <p:tgtEl>
                                          <p:spTgt spid="5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dissolve">
                                      <p:cBhvr>
                                        <p:cTn id="74" dur="500"/>
                                        <p:tgtEl>
                                          <p:spTgt spid="53"/>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dissolve">
                                      <p:cBhvr>
                                        <p:cTn id="77" dur="500"/>
                                        <p:tgtEl>
                                          <p:spTgt spid="54"/>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dissolve">
                                      <p:cBhvr>
                                        <p:cTn id="80" dur="500"/>
                                        <p:tgtEl>
                                          <p:spTgt spid="55"/>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dissolve">
                                      <p:cBhvr>
                                        <p:cTn id="83" dur="500"/>
                                        <p:tgtEl>
                                          <p:spTgt spid="56"/>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51"/>
                                        </p:tgtEl>
                                        <p:attrNameLst>
                                          <p:attrName>style.visibility</p:attrName>
                                        </p:attrNameLst>
                                      </p:cBhvr>
                                      <p:to>
                                        <p:strVal val="visible"/>
                                      </p:to>
                                    </p:set>
                                    <p:animEffect transition="in" filter="dissolve">
                                      <p:cBhvr>
                                        <p:cTn id="86" dur="500"/>
                                        <p:tgtEl>
                                          <p:spTgt spid="51"/>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dissolve">
                                      <p:cBhvr>
                                        <p:cTn id="8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5" grpId="0"/>
      <p:bldP spid="46" grpId="0"/>
      <p:bldP spid="47" grpId="0" animBg="1"/>
      <p:bldP spid="48" grpId="0" animBg="1"/>
      <p:bldP spid="49" grpId="0"/>
      <p:bldP spid="50" grpId="0"/>
      <p:bldP spid="51" grpId="0"/>
      <p:bldP spid="52" grpId="0"/>
      <p:bldP spid="53" grpId="0" animBg="1"/>
      <p:bldP spid="54" grpId="0" animBg="1"/>
      <p:bldP spid="55" grpId="0" animBg="1"/>
      <p:bldP spid="56" grpId="0" animBg="1"/>
      <p:bldP spid="57" grpId="0"/>
      <p:bldP spid="5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smtClean="0">
                <a:ln>
                  <a:noFill/>
                </a:ln>
                <a:solidFill>
                  <a:sysClr val="windowText" lastClr="000000"/>
                </a:solidFill>
                <a:effectLst/>
                <a:uLnTx/>
                <a:uFillTx/>
                <a:latin typeface="Calibri"/>
                <a:ea typeface="맑은 고딕"/>
                <a:cs typeface="DejaVu Sans"/>
              </a:rPr>
              <a:t>Hole Algorithm</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268760"/>
            <a:ext cx="6048672" cy="3508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3528" y="5229200"/>
            <a:ext cx="8363272" cy="1200329"/>
          </a:xfrm>
          <a:prstGeom prst="rect">
            <a:avLst/>
          </a:prstGeom>
          <a:noFill/>
        </p:spPr>
        <p:txBody>
          <a:bodyPr wrap="square" rtlCol="0">
            <a:spAutoFit/>
          </a:bodyPr>
          <a:lstStyle/>
          <a:p>
            <a:r>
              <a:rPr lang="en-US" altLang="ko-KR" sz="2400" dirty="0" smtClean="0">
                <a:latin typeface="+mn-ea"/>
              </a:rPr>
              <a:t>Modify the convolutional filters in the layers that follow them by introducing zeros to increase their length (2x in the last three conv layers and 4x in the first conv layer)</a:t>
            </a:r>
            <a:endParaRPr lang="ko-KR" altLang="en-US" sz="2400" dirty="0" smtClean="0">
              <a:latin typeface="+mn-ea"/>
            </a:endParaRPr>
          </a:p>
        </p:txBody>
      </p:sp>
    </p:spTree>
    <p:extLst>
      <p:ext uri="{BB962C8B-B14F-4D97-AF65-F5344CB8AC3E}">
        <p14:creationId xmlns:p14="http://schemas.microsoft.com/office/powerpoint/2010/main" val="1730265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Semantic Segmentation?</a:t>
            </a:r>
            <a:endParaRPr kumimoji="1" lang="ko-KR" altLang="en-US" dirty="0"/>
          </a:p>
        </p:txBody>
      </p:sp>
      <p:pic>
        <p:nvPicPr>
          <p:cNvPr id="9" name="Picture 14" descr="http://p1.pichost.me/640/41/164501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5341" y="2775328"/>
            <a:ext cx="1604231" cy="10026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descr="http://www.bantingbuddies.com/wp-content/uploads/2015/03/do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115" y="3349281"/>
            <a:ext cx="1410913" cy="10581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http://purelyfacts.com/pics/items/animals/Giraff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894" y="3678159"/>
            <a:ext cx="1313352" cy="131335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25341" y="2809287"/>
            <a:ext cx="534121" cy="369332"/>
          </a:xfrm>
          <a:prstGeom prst="rect">
            <a:avLst/>
          </a:prstGeom>
          <a:noFill/>
        </p:spPr>
        <p:txBody>
          <a:bodyPr wrap="none" rtlCol="0">
            <a:spAutoFit/>
          </a:bodyPr>
          <a:lstStyle/>
          <a:p>
            <a:r>
              <a:rPr lang="en-US" altLang="ko-KR" dirty="0" smtClean="0">
                <a:solidFill>
                  <a:schemeClr val="bg1"/>
                </a:solidFill>
              </a:rPr>
              <a:t>lion</a:t>
            </a:r>
            <a:endParaRPr lang="ko-KR" altLang="en-US" dirty="0">
              <a:solidFill>
                <a:schemeClr val="bg1"/>
              </a:solidFill>
            </a:endParaRPr>
          </a:p>
        </p:txBody>
      </p:sp>
      <p:sp>
        <p:nvSpPr>
          <p:cNvPr id="13" name="TextBox 12"/>
          <p:cNvSpPr txBox="1"/>
          <p:nvPr/>
        </p:nvSpPr>
        <p:spPr>
          <a:xfrm>
            <a:off x="1631042" y="3308827"/>
            <a:ext cx="537327" cy="369332"/>
          </a:xfrm>
          <a:prstGeom prst="rect">
            <a:avLst/>
          </a:prstGeom>
          <a:noFill/>
        </p:spPr>
        <p:txBody>
          <a:bodyPr wrap="none" rtlCol="0">
            <a:spAutoFit/>
          </a:bodyPr>
          <a:lstStyle/>
          <a:p>
            <a:r>
              <a:rPr lang="en-US" altLang="ko-KR" dirty="0" smtClean="0">
                <a:solidFill>
                  <a:schemeClr val="bg1"/>
                </a:solidFill>
              </a:rPr>
              <a:t>dog</a:t>
            </a:r>
            <a:endParaRPr lang="ko-KR" altLang="en-US" dirty="0">
              <a:solidFill>
                <a:schemeClr val="bg1"/>
              </a:solidFill>
            </a:endParaRPr>
          </a:p>
        </p:txBody>
      </p:sp>
      <p:sp>
        <p:nvSpPr>
          <p:cNvPr id="14" name="TextBox 13"/>
          <p:cNvSpPr txBox="1"/>
          <p:nvPr/>
        </p:nvSpPr>
        <p:spPr>
          <a:xfrm>
            <a:off x="489894" y="3658410"/>
            <a:ext cx="779701" cy="369332"/>
          </a:xfrm>
          <a:prstGeom prst="rect">
            <a:avLst/>
          </a:prstGeom>
          <a:noFill/>
        </p:spPr>
        <p:txBody>
          <a:bodyPr wrap="none" rtlCol="0">
            <a:spAutoFit/>
          </a:bodyPr>
          <a:lstStyle/>
          <a:p>
            <a:r>
              <a:rPr lang="en-US" altLang="ko-KR" dirty="0" smtClean="0">
                <a:solidFill>
                  <a:schemeClr val="bg1"/>
                </a:solidFill>
              </a:rPr>
              <a:t>giraffe</a:t>
            </a:r>
            <a:endParaRPr lang="ko-KR" altLang="en-US" dirty="0">
              <a:solidFill>
                <a:schemeClr val="bg1"/>
              </a:solidFill>
            </a:endParaRPr>
          </a:p>
        </p:txBody>
      </p:sp>
      <p:sp>
        <p:nvSpPr>
          <p:cNvPr id="15" name="TextBox 14"/>
          <p:cNvSpPr txBox="1"/>
          <p:nvPr/>
        </p:nvSpPr>
        <p:spPr>
          <a:xfrm>
            <a:off x="786557" y="5192313"/>
            <a:ext cx="2033377" cy="369332"/>
          </a:xfrm>
          <a:prstGeom prst="rect">
            <a:avLst/>
          </a:prstGeom>
          <a:noFill/>
        </p:spPr>
        <p:txBody>
          <a:bodyPr wrap="none" rtlCol="0">
            <a:spAutoFit/>
          </a:bodyPr>
          <a:lstStyle/>
          <a:p>
            <a:r>
              <a:rPr lang="en-US" altLang="ko-KR" dirty="0" smtClean="0"/>
              <a:t>Image Classification</a:t>
            </a:r>
            <a:endParaRPr lang="ko-KR" altLang="en-US" dirty="0"/>
          </a:p>
        </p:txBody>
      </p:sp>
      <p:sp>
        <p:nvSpPr>
          <p:cNvPr id="16" name="TextBox 15"/>
          <p:cNvSpPr txBox="1"/>
          <p:nvPr/>
        </p:nvSpPr>
        <p:spPr>
          <a:xfrm>
            <a:off x="304800" y="2695074"/>
            <a:ext cx="184731" cy="369332"/>
          </a:xfrm>
          <a:prstGeom prst="rect">
            <a:avLst/>
          </a:prstGeom>
          <a:noFill/>
        </p:spPr>
        <p:txBody>
          <a:bodyPr wrap="none" rtlCol="0">
            <a:spAutoFit/>
          </a:bodyPr>
          <a:lstStyle/>
          <a:p>
            <a:endParaRPr kumimoji="1" lang="ko-KR" altLang="en-US" dirty="0"/>
          </a:p>
        </p:txBody>
      </p:sp>
      <p:pic>
        <p:nvPicPr>
          <p:cNvPr id="17" name="그림 16"/>
          <p:cNvPicPr>
            <a:picLocks noChangeAspect="1"/>
          </p:cNvPicPr>
          <p:nvPr/>
        </p:nvPicPr>
        <p:blipFill>
          <a:blip r:embed="rId5"/>
          <a:stretch>
            <a:fillRect/>
          </a:stretch>
        </p:blipFill>
        <p:spPr>
          <a:xfrm>
            <a:off x="3279481" y="2903305"/>
            <a:ext cx="1960935" cy="1692453"/>
          </a:xfrm>
          <a:prstGeom prst="rect">
            <a:avLst/>
          </a:prstGeom>
        </p:spPr>
      </p:pic>
      <p:pic>
        <p:nvPicPr>
          <p:cNvPr id="18" name="그림 17"/>
          <p:cNvPicPr>
            <a:picLocks noChangeAspect="1"/>
          </p:cNvPicPr>
          <p:nvPr/>
        </p:nvPicPr>
        <p:blipFill>
          <a:blip r:embed="rId6"/>
          <a:stretch>
            <a:fillRect/>
          </a:stretch>
        </p:blipFill>
        <p:spPr>
          <a:xfrm>
            <a:off x="3961880" y="3746722"/>
            <a:ext cx="1859441" cy="1237595"/>
          </a:xfrm>
          <a:prstGeom prst="rect">
            <a:avLst/>
          </a:prstGeom>
        </p:spPr>
      </p:pic>
      <p:sp>
        <p:nvSpPr>
          <p:cNvPr id="19" name="TextBox 18"/>
          <p:cNvSpPr txBox="1"/>
          <p:nvPr/>
        </p:nvSpPr>
        <p:spPr>
          <a:xfrm>
            <a:off x="4302724" y="3419407"/>
            <a:ext cx="498782" cy="184666"/>
          </a:xfrm>
          <a:prstGeom prst="rect">
            <a:avLst/>
          </a:prstGeom>
          <a:solidFill>
            <a:schemeClr val="accent1"/>
          </a:solidFill>
        </p:spPr>
        <p:txBody>
          <a:bodyPr wrap="none" lIns="36000" tIns="0" rIns="36000" bIns="0" rtlCol="0">
            <a:spAutoFit/>
          </a:bodyPr>
          <a:lstStyle/>
          <a:p>
            <a:r>
              <a:rPr lang="en-US" altLang="ko-KR" sz="1200" dirty="0" smtClean="0">
                <a:solidFill>
                  <a:schemeClr val="bg1"/>
                </a:solidFill>
              </a:rPr>
              <a:t>bicycle</a:t>
            </a:r>
            <a:endParaRPr lang="ko-KR" altLang="en-US" sz="1200" dirty="0">
              <a:solidFill>
                <a:schemeClr val="bg1"/>
              </a:solidFill>
            </a:endParaRPr>
          </a:p>
        </p:txBody>
      </p:sp>
      <p:sp>
        <p:nvSpPr>
          <p:cNvPr id="20" name="TextBox 19"/>
          <p:cNvSpPr txBox="1"/>
          <p:nvPr/>
        </p:nvSpPr>
        <p:spPr>
          <a:xfrm>
            <a:off x="3678815" y="2932878"/>
            <a:ext cx="502885" cy="184666"/>
          </a:xfrm>
          <a:prstGeom prst="rect">
            <a:avLst/>
          </a:prstGeom>
          <a:solidFill>
            <a:schemeClr val="accent1"/>
          </a:solidFill>
        </p:spPr>
        <p:txBody>
          <a:bodyPr wrap="none" lIns="36000" tIns="0" rIns="36000" bIns="0" rtlCol="0">
            <a:spAutoFit/>
          </a:bodyPr>
          <a:lstStyle/>
          <a:p>
            <a:r>
              <a:rPr lang="en-US" altLang="ko-KR" sz="1200" dirty="0" smtClean="0">
                <a:solidFill>
                  <a:schemeClr val="bg1"/>
                </a:solidFill>
              </a:rPr>
              <a:t>person</a:t>
            </a:r>
            <a:endParaRPr lang="ko-KR" altLang="en-US" sz="1200" dirty="0">
              <a:solidFill>
                <a:schemeClr val="bg1"/>
              </a:solidFill>
            </a:endParaRPr>
          </a:p>
        </p:txBody>
      </p:sp>
      <p:sp>
        <p:nvSpPr>
          <p:cNvPr id="21" name="TextBox 20"/>
          <p:cNvSpPr txBox="1"/>
          <p:nvPr/>
        </p:nvSpPr>
        <p:spPr>
          <a:xfrm>
            <a:off x="4246342" y="4207235"/>
            <a:ext cx="297124" cy="184666"/>
          </a:xfrm>
          <a:prstGeom prst="rect">
            <a:avLst/>
          </a:prstGeom>
          <a:solidFill>
            <a:schemeClr val="accent1"/>
          </a:solidFill>
        </p:spPr>
        <p:txBody>
          <a:bodyPr wrap="none" lIns="36000" tIns="0" rIns="36000" bIns="0" rtlCol="0">
            <a:spAutoFit/>
          </a:bodyPr>
          <a:lstStyle/>
          <a:p>
            <a:r>
              <a:rPr lang="en-US" altLang="ko-KR" sz="1200" dirty="0" smtClean="0">
                <a:solidFill>
                  <a:schemeClr val="bg1"/>
                </a:solidFill>
              </a:rPr>
              <a:t>ball</a:t>
            </a:r>
            <a:endParaRPr lang="ko-KR" altLang="en-US" sz="1200" dirty="0">
              <a:solidFill>
                <a:schemeClr val="bg1"/>
              </a:solidFill>
            </a:endParaRPr>
          </a:p>
        </p:txBody>
      </p:sp>
      <p:sp>
        <p:nvSpPr>
          <p:cNvPr id="22" name="TextBox 21"/>
          <p:cNvSpPr txBox="1"/>
          <p:nvPr/>
        </p:nvSpPr>
        <p:spPr>
          <a:xfrm>
            <a:off x="4837562" y="4714597"/>
            <a:ext cx="306742" cy="184666"/>
          </a:xfrm>
          <a:prstGeom prst="rect">
            <a:avLst/>
          </a:prstGeom>
          <a:solidFill>
            <a:schemeClr val="accent1"/>
          </a:solidFill>
        </p:spPr>
        <p:txBody>
          <a:bodyPr wrap="none" lIns="36000" tIns="0" rIns="36000" bIns="0" rtlCol="0">
            <a:spAutoFit/>
          </a:bodyPr>
          <a:lstStyle/>
          <a:p>
            <a:r>
              <a:rPr lang="en-US" altLang="ko-KR" sz="1200" dirty="0" smtClean="0">
                <a:solidFill>
                  <a:schemeClr val="bg1"/>
                </a:solidFill>
              </a:rPr>
              <a:t>dog</a:t>
            </a:r>
            <a:endParaRPr lang="ko-KR" altLang="en-US" sz="1200" dirty="0">
              <a:solidFill>
                <a:schemeClr val="bg1"/>
              </a:solidFill>
            </a:endParaRPr>
          </a:p>
        </p:txBody>
      </p:sp>
      <p:sp>
        <p:nvSpPr>
          <p:cNvPr id="23" name="TextBox 22"/>
          <p:cNvSpPr txBox="1"/>
          <p:nvPr/>
        </p:nvSpPr>
        <p:spPr>
          <a:xfrm>
            <a:off x="3656300" y="5192313"/>
            <a:ext cx="1774332" cy="369332"/>
          </a:xfrm>
          <a:prstGeom prst="rect">
            <a:avLst/>
          </a:prstGeom>
          <a:noFill/>
        </p:spPr>
        <p:txBody>
          <a:bodyPr wrap="none" rtlCol="0">
            <a:spAutoFit/>
          </a:bodyPr>
          <a:lstStyle/>
          <a:p>
            <a:r>
              <a:rPr lang="en-US" altLang="ko-KR" dirty="0" smtClean="0"/>
              <a:t>Object Detection</a:t>
            </a:r>
            <a:endParaRPr lang="ko-KR" altLang="en-US" dirty="0"/>
          </a:p>
        </p:txBody>
      </p:sp>
      <p:pic>
        <p:nvPicPr>
          <p:cNvPr id="24" name="그림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5200" y="3025211"/>
            <a:ext cx="1311556" cy="1748742"/>
          </a:xfrm>
          <a:prstGeom prst="rect">
            <a:avLst/>
          </a:prstGeom>
        </p:spPr>
      </p:pic>
      <p:pic>
        <p:nvPicPr>
          <p:cNvPr id="25" name="그림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55" y="3025211"/>
            <a:ext cx="1311557" cy="1748742"/>
          </a:xfrm>
          <a:prstGeom prst="rect">
            <a:avLst/>
          </a:prstGeom>
        </p:spPr>
      </p:pic>
      <p:sp>
        <p:nvSpPr>
          <p:cNvPr id="26" name="TextBox 25"/>
          <p:cNvSpPr txBox="1"/>
          <p:nvPr/>
        </p:nvSpPr>
        <p:spPr>
          <a:xfrm>
            <a:off x="7650145" y="3419407"/>
            <a:ext cx="580608" cy="261610"/>
          </a:xfrm>
          <a:prstGeom prst="rect">
            <a:avLst/>
          </a:prstGeom>
          <a:noFill/>
        </p:spPr>
        <p:txBody>
          <a:bodyPr wrap="none" rtlCol="0">
            <a:spAutoFit/>
          </a:bodyPr>
          <a:lstStyle/>
          <a:p>
            <a:r>
              <a:rPr lang="en-US" altLang="ko-KR" sz="1050" dirty="0" smtClean="0">
                <a:solidFill>
                  <a:schemeClr val="bg1"/>
                </a:solidFill>
              </a:rPr>
              <a:t>person</a:t>
            </a:r>
            <a:endParaRPr lang="ko-KR" altLang="en-US" sz="1050" dirty="0">
              <a:solidFill>
                <a:schemeClr val="bg1"/>
              </a:solidFill>
            </a:endParaRPr>
          </a:p>
        </p:txBody>
      </p:sp>
      <p:sp>
        <p:nvSpPr>
          <p:cNvPr id="27" name="TextBox 26"/>
          <p:cNvSpPr txBox="1"/>
          <p:nvPr/>
        </p:nvSpPr>
        <p:spPr>
          <a:xfrm>
            <a:off x="8043769" y="3885957"/>
            <a:ext cx="580608" cy="261610"/>
          </a:xfrm>
          <a:prstGeom prst="rect">
            <a:avLst/>
          </a:prstGeom>
          <a:noFill/>
        </p:spPr>
        <p:txBody>
          <a:bodyPr wrap="none" rtlCol="0">
            <a:spAutoFit/>
          </a:bodyPr>
          <a:lstStyle/>
          <a:p>
            <a:r>
              <a:rPr lang="en-US" altLang="ko-KR" sz="1050" dirty="0" smtClean="0">
                <a:solidFill>
                  <a:schemeClr val="bg1"/>
                </a:solidFill>
              </a:rPr>
              <a:t>person</a:t>
            </a:r>
            <a:endParaRPr lang="ko-KR" altLang="en-US" sz="1050" dirty="0">
              <a:solidFill>
                <a:schemeClr val="bg1"/>
              </a:solidFill>
            </a:endParaRPr>
          </a:p>
        </p:txBody>
      </p:sp>
      <p:sp>
        <p:nvSpPr>
          <p:cNvPr id="28" name="TextBox 27"/>
          <p:cNvSpPr txBox="1"/>
          <p:nvPr/>
        </p:nvSpPr>
        <p:spPr>
          <a:xfrm>
            <a:off x="8044703" y="3157617"/>
            <a:ext cx="580608" cy="261610"/>
          </a:xfrm>
          <a:prstGeom prst="rect">
            <a:avLst/>
          </a:prstGeom>
          <a:noFill/>
        </p:spPr>
        <p:txBody>
          <a:bodyPr wrap="none" rtlCol="0">
            <a:spAutoFit/>
          </a:bodyPr>
          <a:lstStyle/>
          <a:p>
            <a:r>
              <a:rPr lang="en-US" altLang="ko-KR" sz="1050" dirty="0" smtClean="0">
                <a:solidFill>
                  <a:schemeClr val="bg1"/>
                </a:solidFill>
              </a:rPr>
              <a:t>person</a:t>
            </a:r>
            <a:endParaRPr lang="ko-KR" altLang="en-US" sz="1050" dirty="0">
              <a:solidFill>
                <a:schemeClr val="bg1"/>
              </a:solidFill>
            </a:endParaRPr>
          </a:p>
        </p:txBody>
      </p:sp>
      <p:sp>
        <p:nvSpPr>
          <p:cNvPr id="29" name="TextBox 28"/>
          <p:cNvSpPr txBox="1"/>
          <p:nvPr/>
        </p:nvSpPr>
        <p:spPr>
          <a:xfrm>
            <a:off x="7411727" y="2990255"/>
            <a:ext cx="580608" cy="261610"/>
          </a:xfrm>
          <a:prstGeom prst="rect">
            <a:avLst/>
          </a:prstGeom>
          <a:noFill/>
        </p:spPr>
        <p:txBody>
          <a:bodyPr wrap="none" rtlCol="0">
            <a:spAutoFit/>
          </a:bodyPr>
          <a:lstStyle/>
          <a:p>
            <a:r>
              <a:rPr lang="en-US" altLang="ko-KR" sz="1050" dirty="0" smtClean="0">
                <a:solidFill>
                  <a:schemeClr val="bg1"/>
                </a:solidFill>
              </a:rPr>
              <a:t>person</a:t>
            </a:r>
            <a:endParaRPr lang="ko-KR" altLang="en-US" sz="1050" dirty="0">
              <a:solidFill>
                <a:schemeClr val="bg1"/>
              </a:solidFill>
            </a:endParaRPr>
          </a:p>
        </p:txBody>
      </p:sp>
      <p:sp>
        <p:nvSpPr>
          <p:cNvPr id="30" name="TextBox 29"/>
          <p:cNvSpPr txBox="1"/>
          <p:nvPr/>
        </p:nvSpPr>
        <p:spPr>
          <a:xfrm>
            <a:off x="8472918" y="3019239"/>
            <a:ext cx="580608" cy="261610"/>
          </a:xfrm>
          <a:prstGeom prst="rect">
            <a:avLst/>
          </a:prstGeom>
          <a:noFill/>
        </p:spPr>
        <p:txBody>
          <a:bodyPr wrap="none" rtlCol="0">
            <a:spAutoFit/>
          </a:bodyPr>
          <a:lstStyle/>
          <a:p>
            <a:r>
              <a:rPr lang="en-US" altLang="ko-KR" sz="1050" dirty="0" smtClean="0">
                <a:solidFill>
                  <a:schemeClr val="bg1"/>
                </a:solidFill>
              </a:rPr>
              <a:t>person</a:t>
            </a:r>
            <a:endParaRPr lang="ko-KR" altLang="en-US" sz="1050" dirty="0">
              <a:solidFill>
                <a:schemeClr val="bg1"/>
              </a:solidFill>
            </a:endParaRPr>
          </a:p>
        </p:txBody>
      </p:sp>
      <p:sp>
        <p:nvSpPr>
          <p:cNvPr id="31" name="TextBox 30"/>
          <p:cNvSpPr txBox="1"/>
          <p:nvPr/>
        </p:nvSpPr>
        <p:spPr>
          <a:xfrm>
            <a:off x="8124867" y="4243460"/>
            <a:ext cx="559769" cy="253916"/>
          </a:xfrm>
          <a:prstGeom prst="rect">
            <a:avLst/>
          </a:prstGeom>
          <a:noFill/>
        </p:spPr>
        <p:txBody>
          <a:bodyPr wrap="none" rtlCol="0">
            <a:spAutoFit/>
          </a:bodyPr>
          <a:lstStyle/>
          <a:p>
            <a:r>
              <a:rPr lang="en-US" altLang="ko-KR" sz="1050" dirty="0" smtClean="0">
                <a:solidFill>
                  <a:schemeClr val="bg1"/>
                </a:solidFill>
              </a:rPr>
              <a:t>bicycle</a:t>
            </a:r>
            <a:endParaRPr lang="ko-KR" altLang="en-US" sz="1050" dirty="0">
              <a:solidFill>
                <a:schemeClr val="bg1"/>
              </a:solidFill>
            </a:endParaRPr>
          </a:p>
        </p:txBody>
      </p:sp>
      <p:sp>
        <p:nvSpPr>
          <p:cNvPr id="32" name="TextBox 31"/>
          <p:cNvSpPr txBox="1"/>
          <p:nvPr/>
        </p:nvSpPr>
        <p:spPr>
          <a:xfrm>
            <a:off x="7542323" y="4243460"/>
            <a:ext cx="559769" cy="253916"/>
          </a:xfrm>
          <a:prstGeom prst="rect">
            <a:avLst/>
          </a:prstGeom>
          <a:noFill/>
        </p:spPr>
        <p:txBody>
          <a:bodyPr wrap="none" rtlCol="0">
            <a:spAutoFit/>
          </a:bodyPr>
          <a:lstStyle/>
          <a:p>
            <a:r>
              <a:rPr lang="en-US" altLang="ko-KR" sz="1050" dirty="0" smtClean="0">
                <a:solidFill>
                  <a:schemeClr val="bg1"/>
                </a:solidFill>
              </a:rPr>
              <a:t>bicycle</a:t>
            </a:r>
            <a:endParaRPr lang="ko-KR" altLang="en-US" sz="1050" dirty="0">
              <a:solidFill>
                <a:schemeClr val="bg1"/>
              </a:solidFill>
            </a:endParaRPr>
          </a:p>
        </p:txBody>
      </p:sp>
      <p:sp>
        <p:nvSpPr>
          <p:cNvPr id="33" name="TextBox 32"/>
          <p:cNvSpPr txBox="1"/>
          <p:nvPr/>
        </p:nvSpPr>
        <p:spPr>
          <a:xfrm>
            <a:off x="6338884" y="5192313"/>
            <a:ext cx="2406877" cy="369332"/>
          </a:xfrm>
          <a:prstGeom prst="rect">
            <a:avLst/>
          </a:prstGeom>
          <a:noFill/>
        </p:spPr>
        <p:txBody>
          <a:bodyPr wrap="none" rtlCol="0">
            <a:spAutoFit/>
          </a:bodyPr>
          <a:lstStyle/>
          <a:p>
            <a:r>
              <a:rPr lang="en-US" altLang="ko-KR" dirty="0" smtClean="0"/>
              <a:t>Semantic Segmentation</a:t>
            </a:r>
            <a:endParaRPr lang="ko-KR" altLang="en-US" dirty="0"/>
          </a:p>
        </p:txBody>
      </p:sp>
      <p:sp>
        <p:nvSpPr>
          <p:cNvPr id="34" name="TextBox 33"/>
          <p:cNvSpPr txBox="1"/>
          <p:nvPr/>
        </p:nvSpPr>
        <p:spPr>
          <a:xfrm>
            <a:off x="5982346" y="2355742"/>
            <a:ext cx="184731" cy="523220"/>
          </a:xfrm>
          <a:prstGeom prst="rect">
            <a:avLst/>
          </a:prstGeom>
          <a:noFill/>
        </p:spPr>
        <p:txBody>
          <a:bodyPr wrap="none" rtlCol="0">
            <a:spAutoFit/>
          </a:bodyPr>
          <a:lstStyle/>
          <a:p>
            <a:endParaRPr kumimoji="1" lang="ko-KR" altLang="en-US" sz="2800" dirty="0" smtClean="0">
              <a:latin typeface="+mn-ea"/>
            </a:endParaRPr>
          </a:p>
        </p:txBody>
      </p:sp>
    </p:spTree>
    <p:extLst>
      <p:ext uri="{BB962C8B-B14F-4D97-AF65-F5344CB8AC3E}">
        <p14:creationId xmlns:p14="http://schemas.microsoft.com/office/powerpoint/2010/main" val="4422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nodePh="1">
                                  <p:stCondLst>
                                    <p:cond delay="0"/>
                                  </p:stCondLst>
                                  <p:endCondLst>
                                    <p:cond evt="begin" delay="0">
                                      <p:tn val="23"/>
                                    </p:cond>
                                  </p:end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dissolve">
                                      <p:cBhvr>
                                        <p:cTn id="35" dur="500"/>
                                        <p:tgtEl>
                                          <p:spTgt spid="17"/>
                                        </p:tgtEl>
                                      </p:cBhvr>
                                    </p:animEffect>
                                  </p:childTnLst>
                                </p:cTn>
                              </p:par>
                              <p:par>
                                <p:cTn id="36" presetID="9"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dissolve">
                                      <p:cBhvr>
                                        <p:cTn id="38" dur="500"/>
                                        <p:tgtEl>
                                          <p:spTgt spid="18"/>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dissolve">
                                      <p:cBhvr>
                                        <p:cTn id="44" dur="500"/>
                                        <p:tgtEl>
                                          <p:spTgt spid="20"/>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dissolve">
                                      <p:cBhvr>
                                        <p:cTn id="47" dur="500"/>
                                        <p:tgtEl>
                                          <p:spTgt spid="21"/>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dissolve">
                                      <p:cBhvr>
                                        <p:cTn id="60" dur="500"/>
                                        <p:tgtEl>
                                          <p:spTgt spid="24"/>
                                        </p:tgtEl>
                                      </p:cBhvr>
                                    </p:animEffect>
                                  </p:childTnLst>
                                </p:cTn>
                              </p:par>
                              <p:par>
                                <p:cTn id="61" presetID="9"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dissolve">
                                      <p:cBhvr>
                                        <p:cTn id="63" dur="500"/>
                                        <p:tgtEl>
                                          <p:spTgt spid="25"/>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dissolve">
                                      <p:cBhvr>
                                        <p:cTn id="66" dur="500"/>
                                        <p:tgtEl>
                                          <p:spTgt spid="26"/>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dissolve">
                                      <p:cBhvr>
                                        <p:cTn id="69" dur="500"/>
                                        <p:tgtEl>
                                          <p:spTgt spid="27"/>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dissolve">
                                      <p:cBhvr>
                                        <p:cTn id="72" dur="500"/>
                                        <p:tgtEl>
                                          <p:spTgt spid="28"/>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dissolve">
                                      <p:cBhvr>
                                        <p:cTn id="75" dur="500"/>
                                        <p:tgtEl>
                                          <p:spTgt spid="29"/>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dissolve">
                                      <p:cBhvr>
                                        <p:cTn id="78" dur="500"/>
                                        <p:tgtEl>
                                          <p:spTgt spid="30"/>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dissolve">
                                      <p:cBhvr>
                                        <p:cTn id="81" dur="500"/>
                                        <p:tgtEl>
                                          <p:spTgt spid="31"/>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dissolve">
                                      <p:cBhvr>
                                        <p:cTn id="84" dur="500"/>
                                        <p:tgtEl>
                                          <p:spTgt spid="32"/>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dissolve">
                                      <p:cBhvr>
                                        <p:cTn id="8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9" grpId="0" animBg="1"/>
      <p:bldP spid="20" grpId="0" animBg="1"/>
      <p:bldP spid="21" grpId="0" animBg="1"/>
      <p:bldP spid="22" grpId="0" animBg="1"/>
      <p:bldP spid="23" grpId="0"/>
      <p:bldP spid="26" grpId="0"/>
      <p:bldP spid="27" grpId="0"/>
      <p:bldP spid="28" grpId="0"/>
      <p:bldP spid="29" grpId="0"/>
      <p:bldP spid="30" grpId="0"/>
      <p:bldP spid="31" grpId="0"/>
      <p:bldP spid="32" grpId="0"/>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smtClean="0">
                <a:ln>
                  <a:noFill/>
                </a:ln>
                <a:solidFill>
                  <a:sysClr val="windowText" lastClr="000000"/>
                </a:solidFill>
                <a:effectLst/>
                <a:uLnTx/>
                <a:uFillTx/>
                <a:latin typeface="Calibri"/>
                <a:ea typeface="맑은 고딕"/>
                <a:cs typeface="DejaVu Sans"/>
              </a:rPr>
              <a:t>Limitations</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sp>
        <p:nvSpPr>
          <p:cNvPr id="10" name="내용 개체 틀 2"/>
          <p:cNvSpPr txBox="1">
            <a:spLocks/>
          </p:cNvSpPr>
          <p:nvPr/>
        </p:nvSpPr>
        <p:spPr>
          <a:xfrm>
            <a:off x="457200" y="1600206"/>
            <a:ext cx="8229600" cy="4525963"/>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Still coarse output score maps</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Produce 39x39 output map from 306x306 input image</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Fixed receptive field size (cause label confusion)</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pic>
        <p:nvPicPr>
          <p:cNvPr id="11" name="그림 10"/>
          <p:cNvPicPr>
            <a:picLocks noChangeAspect="1"/>
          </p:cNvPicPr>
          <p:nvPr/>
        </p:nvPicPr>
        <p:blipFill>
          <a:blip r:embed="rId2"/>
          <a:stretch>
            <a:fillRect/>
          </a:stretch>
        </p:blipFill>
        <p:spPr>
          <a:xfrm>
            <a:off x="1070539" y="2449554"/>
            <a:ext cx="7234296" cy="935068"/>
          </a:xfrm>
          <a:prstGeom prst="rect">
            <a:avLst/>
          </a:prstGeom>
        </p:spPr>
      </p:pic>
      <p:pic>
        <p:nvPicPr>
          <p:cNvPr id="12" name="그림 11"/>
          <p:cNvPicPr>
            <a:picLocks noChangeAspect="1"/>
          </p:cNvPicPr>
          <p:nvPr/>
        </p:nvPicPr>
        <p:blipFill>
          <a:blip r:embed="rId3"/>
          <a:stretch>
            <a:fillRect/>
          </a:stretch>
        </p:blipFill>
        <p:spPr>
          <a:xfrm>
            <a:off x="1070539" y="4062714"/>
            <a:ext cx="1612354" cy="1944548"/>
          </a:xfrm>
          <a:prstGeom prst="rect">
            <a:avLst/>
          </a:prstGeom>
        </p:spPr>
      </p:pic>
      <p:pic>
        <p:nvPicPr>
          <p:cNvPr id="13" name="그림 12"/>
          <p:cNvPicPr>
            <a:picLocks noChangeAspect="1"/>
          </p:cNvPicPr>
          <p:nvPr/>
        </p:nvPicPr>
        <p:blipFill>
          <a:blip r:embed="rId4"/>
          <a:stretch>
            <a:fillRect/>
          </a:stretch>
        </p:blipFill>
        <p:spPr>
          <a:xfrm>
            <a:off x="2787150" y="4062714"/>
            <a:ext cx="1647241" cy="1944548"/>
          </a:xfrm>
          <a:prstGeom prst="rect">
            <a:avLst/>
          </a:prstGeom>
        </p:spPr>
      </p:pic>
      <p:pic>
        <p:nvPicPr>
          <p:cNvPr id="14" name="그림 13"/>
          <p:cNvPicPr>
            <a:picLocks noChangeAspect="1"/>
          </p:cNvPicPr>
          <p:nvPr/>
        </p:nvPicPr>
        <p:blipFill>
          <a:blip r:embed="rId5"/>
          <a:stretch>
            <a:fillRect/>
          </a:stretch>
        </p:blipFill>
        <p:spPr>
          <a:xfrm>
            <a:off x="4515413" y="4102297"/>
            <a:ext cx="1599528" cy="1904965"/>
          </a:xfrm>
          <a:prstGeom prst="rect">
            <a:avLst/>
          </a:prstGeom>
        </p:spPr>
      </p:pic>
    </p:spTree>
    <p:extLst>
      <p:ext uri="{BB962C8B-B14F-4D97-AF65-F5344CB8AC3E}">
        <p14:creationId xmlns:p14="http://schemas.microsoft.com/office/powerpoint/2010/main" val="104855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dissolv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
                                            <p:txEl>
                                              <p:pRg st="5" end="5"/>
                                            </p:txEl>
                                          </p:spTgt>
                                        </p:tgtEl>
                                        <p:attrNameLst>
                                          <p:attrName>style.visibility</p:attrName>
                                        </p:attrNameLst>
                                      </p:cBhvr>
                                      <p:to>
                                        <p:strVal val="visible"/>
                                      </p:to>
                                    </p:set>
                                    <p:animEffect transition="in" filter="dissolve">
                                      <p:cBhvr>
                                        <p:cTn id="20" dur="500"/>
                                        <p:tgtEl>
                                          <p:spTgt spid="10">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685800" y="2130431"/>
            <a:ext cx="7772400" cy="1470025"/>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smtClean="0">
                <a:ln>
                  <a:noFill/>
                </a:ln>
                <a:solidFill>
                  <a:sysClr val="windowText" lastClr="000000"/>
                </a:solidFill>
                <a:effectLst/>
                <a:uLnTx/>
                <a:uFillTx/>
                <a:latin typeface="Calibri"/>
                <a:ea typeface="맑은 고딕"/>
                <a:cs typeface="DejaVu Sans"/>
              </a:rPr>
              <a:t>Learning Deconvolution Network for Semantic Segmentation</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sp>
        <p:nvSpPr>
          <p:cNvPr id="6" name="부제목 2"/>
          <p:cNvSpPr txBox="1">
            <a:spLocks/>
          </p:cNvSpPr>
          <p:nvPr/>
        </p:nvSpPr>
        <p:spPr>
          <a:xfrm>
            <a:off x="1371600" y="3886200"/>
            <a:ext cx="6400800" cy="1752600"/>
          </a:xfrm>
          <a:prstGeom prst="rect">
            <a:avLst/>
          </a:prstGeom>
        </p:spPr>
        <p:txBody>
          <a:bodyPr vert="horz" lIns="91440" tIns="45720" rIns="91440" bIns="45720" rtlCol="0">
            <a:normAutofit/>
          </a:bodyPr>
          <a:lstStyle>
            <a:lvl1pPr marL="0" indent="0" algn="ctr" defTabSz="685783" rtl="0" eaLnBrk="1" latinLnBrk="1"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1pPr>
            <a:lvl2pPr marL="342891" indent="0" algn="ctr" defTabSz="685783" rtl="0" eaLnBrk="1" latinLnBrk="1" hangingPunct="1">
              <a:spcBef>
                <a:spcPct val="20000"/>
              </a:spcBef>
              <a:buFont typeface="Arial" panose="020B0604020202020204" pitchFamily="34" charset="0"/>
              <a:buNone/>
              <a:defRPr sz="2100" kern="1200">
                <a:solidFill>
                  <a:schemeClr val="tx1">
                    <a:tint val="75000"/>
                  </a:schemeClr>
                </a:solidFill>
                <a:latin typeface="+mn-lt"/>
                <a:ea typeface="+mn-ea"/>
                <a:cs typeface="+mn-cs"/>
              </a:defRPr>
            </a:lvl2pPr>
            <a:lvl3pPr marL="685783" indent="0" algn="ctr" defTabSz="685783" rtl="0" eaLnBrk="1" latinLnBrk="1"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3pPr>
            <a:lvl4pPr marL="1028674" indent="0" algn="ctr" defTabSz="685783" rtl="0" eaLnBrk="1" latinLnBrk="1" hangingPunct="1">
              <a:spcBef>
                <a:spcPct val="20000"/>
              </a:spcBef>
              <a:buFont typeface="Arial" panose="020B0604020202020204" pitchFamily="34" charset="0"/>
              <a:buNone/>
              <a:defRPr sz="1500" kern="1200">
                <a:solidFill>
                  <a:schemeClr val="tx1">
                    <a:tint val="75000"/>
                  </a:schemeClr>
                </a:solidFill>
                <a:latin typeface="+mn-lt"/>
                <a:ea typeface="+mn-ea"/>
                <a:cs typeface="+mn-cs"/>
              </a:defRPr>
            </a:lvl4pPr>
            <a:lvl5pPr marL="1371566" indent="0" algn="ctr" defTabSz="685783" rtl="0" eaLnBrk="1" latinLnBrk="1" hangingPunct="1">
              <a:spcBef>
                <a:spcPct val="20000"/>
              </a:spcBef>
              <a:buFont typeface="Arial" panose="020B0604020202020204" pitchFamily="34" charset="0"/>
              <a:buNone/>
              <a:defRPr sz="1500" kern="1200">
                <a:solidFill>
                  <a:schemeClr val="tx1">
                    <a:tint val="75000"/>
                  </a:schemeClr>
                </a:solidFill>
                <a:latin typeface="+mn-lt"/>
                <a:ea typeface="+mn-ea"/>
                <a:cs typeface="+mn-cs"/>
              </a:defRPr>
            </a:lvl5pPr>
            <a:lvl6pPr marL="1714457" indent="0" algn="ctr" defTabSz="685783" rtl="0" eaLnBrk="1" latinLnBrk="1" hangingPunct="1">
              <a:spcBef>
                <a:spcPct val="20000"/>
              </a:spcBef>
              <a:buFont typeface="Arial" panose="020B0604020202020204" pitchFamily="34" charset="0"/>
              <a:buNone/>
              <a:defRPr sz="1500" kern="1200">
                <a:solidFill>
                  <a:schemeClr val="tx1">
                    <a:tint val="75000"/>
                  </a:schemeClr>
                </a:solidFill>
                <a:latin typeface="+mn-lt"/>
                <a:ea typeface="+mn-ea"/>
                <a:cs typeface="+mn-cs"/>
              </a:defRPr>
            </a:lvl6pPr>
            <a:lvl7pPr marL="2057349" indent="0" algn="ctr" defTabSz="685783" rtl="0" eaLnBrk="1" latinLnBrk="1" hangingPunct="1">
              <a:spcBef>
                <a:spcPct val="20000"/>
              </a:spcBef>
              <a:buFont typeface="Arial" panose="020B0604020202020204" pitchFamily="34" charset="0"/>
              <a:buNone/>
              <a:defRPr sz="1500" kern="1200">
                <a:solidFill>
                  <a:schemeClr val="tx1">
                    <a:tint val="75000"/>
                  </a:schemeClr>
                </a:solidFill>
                <a:latin typeface="+mn-lt"/>
                <a:ea typeface="+mn-ea"/>
                <a:cs typeface="+mn-cs"/>
              </a:defRPr>
            </a:lvl7pPr>
            <a:lvl8pPr marL="2400240" indent="0" algn="ctr" defTabSz="685783" rtl="0" eaLnBrk="1" latinLnBrk="1" hangingPunct="1">
              <a:spcBef>
                <a:spcPct val="20000"/>
              </a:spcBef>
              <a:buFont typeface="Arial" panose="020B0604020202020204" pitchFamily="34" charset="0"/>
              <a:buNone/>
              <a:defRPr sz="1500" kern="1200">
                <a:solidFill>
                  <a:schemeClr val="tx1">
                    <a:tint val="75000"/>
                  </a:schemeClr>
                </a:solidFill>
                <a:latin typeface="+mn-lt"/>
                <a:ea typeface="+mn-ea"/>
                <a:cs typeface="+mn-cs"/>
              </a:defRPr>
            </a:lvl8pPr>
            <a:lvl9pPr marL="2743131" indent="0" algn="ctr" defTabSz="685783" rtl="0" eaLnBrk="1" latinLnBrk="1" hangingPunct="1">
              <a:spcBef>
                <a:spcPct val="20000"/>
              </a:spcBef>
              <a:buFont typeface="Arial" panose="020B0604020202020204" pitchFamily="34" charset="0"/>
              <a:buNone/>
              <a:defRPr sz="1500" kern="1200">
                <a:solidFill>
                  <a:schemeClr val="tx1">
                    <a:tint val="75000"/>
                  </a:schemeClr>
                </a:solidFill>
                <a:latin typeface="+mn-lt"/>
                <a:ea typeface="+mn-ea"/>
                <a:cs typeface="+mn-cs"/>
              </a:defRPr>
            </a:lvl9pPr>
          </a:lstStyle>
          <a:p>
            <a:pPr marL="0" marR="0" lvl="0" indent="0" algn="ctr" defTabSz="685783" rtl="0" eaLnBrk="1" fontAlgn="auto" latinLnBrk="1" hangingPunct="1">
              <a:lnSpc>
                <a:spcPct val="100000"/>
              </a:lnSpc>
              <a:spcBef>
                <a:spcPct val="20000"/>
              </a:spcBef>
              <a:spcAft>
                <a:spcPts val="0"/>
              </a:spcAft>
              <a:buClrTx/>
              <a:buSzTx/>
              <a:buFont typeface="Arial" panose="020B0604020202020204" pitchFamily="34" charset="0"/>
              <a:buNone/>
              <a:tabLst/>
              <a:defRPr/>
            </a:pPr>
            <a:r>
              <a:rPr kumimoji="0" lang="en-US" altLang="ko-KR" sz="2400" b="0" i="0" u="none" strike="noStrike" kern="1200" cap="none" spc="0" normalizeH="0" baseline="0" noProof="0" dirty="0" err="1" smtClean="0">
                <a:ln>
                  <a:noFill/>
                </a:ln>
                <a:solidFill>
                  <a:sysClr val="windowText" lastClr="000000">
                    <a:tint val="75000"/>
                  </a:sysClr>
                </a:solidFill>
                <a:effectLst/>
                <a:uLnTx/>
                <a:uFillTx/>
                <a:latin typeface="Calibri"/>
                <a:ea typeface="맑은 고딕"/>
                <a:cs typeface="DejaVu Sans"/>
              </a:rPr>
              <a:t>Hyeonwoo</a:t>
            </a:r>
            <a:r>
              <a:rPr kumimoji="0" lang="en-US" altLang="ko-KR" sz="2400" b="0" i="0" u="none" strike="noStrike" kern="1200" cap="none" spc="0" normalizeH="0" baseline="0" noProof="0" dirty="0" smtClean="0">
                <a:ln>
                  <a:noFill/>
                </a:ln>
                <a:solidFill>
                  <a:sysClr val="windowText" lastClr="000000">
                    <a:tint val="75000"/>
                  </a:sysClr>
                </a:solidFill>
                <a:effectLst/>
                <a:uLnTx/>
                <a:uFillTx/>
                <a:latin typeface="Calibri"/>
                <a:ea typeface="맑은 고딕"/>
                <a:cs typeface="DejaVu Sans"/>
              </a:rPr>
              <a:t> Noh, </a:t>
            </a:r>
            <a:r>
              <a:rPr kumimoji="0" lang="en-US" altLang="ko-KR" sz="2400" b="0" i="0" u="none" strike="noStrike" kern="1200" cap="none" spc="0" normalizeH="0" baseline="0" noProof="0" dirty="0" err="1" smtClean="0">
                <a:ln>
                  <a:noFill/>
                </a:ln>
                <a:solidFill>
                  <a:sysClr val="windowText" lastClr="000000">
                    <a:tint val="75000"/>
                  </a:sysClr>
                </a:solidFill>
                <a:effectLst/>
                <a:uLnTx/>
                <a:uFillTx/>
                <a:latin typeface="Calibri"/>
                <a:ea typeface="맑은 고딕"/>
                <a:cs typeface="DejaVu Sans"/>
              </a:rPr>
              <a:t>Seunghoon</a:t>
            </a:r>
            <a:r>
              <a:rPr kumimoji="0" lang="en-US" altLang="ko-KR" sz="2400" b="0" i="0" u="none" strike="noStrike" kern="1200" cap="none" spc="0" normalizeH="0" baseline="0" noProof="0" dirty="0" smtClean="0">
                <a:ln>
                  <a:noFill/>
                </a:ln>
                <a:solidFill>
                  <a:sysClr val="windowText" lastClr="000000">
                    <a:tint val="75000"/>
                  </a:sysClr>
                </a:solidFill>
                <a:effectLst/>
                <a:uLnTx/>
                <a:uFillTx/>
                <a:latin typeface="Calibri"/>
                <a:ea typeface="맑은 고딕"/>
                <a:cs typeface="DejaVu Sans"/>
              </a:rPr>
              <a:t> Hong, </a:t>
            </a:r>
            <a:r>
              <a:rPr kumimoji="0" lang="en-US" altLang="ko-KR" sz="2400" b="0" i="0" u="none" strike="noStrike" kern="1200" cap="none" spc="0" normalizeH="0" baseline="0" noProof="0" dirty="0" err="1" smtClean="0">
                <a:ln>
                  <a:noFill/>
                </a:ln>
                <a:solidFill>
                  <a:sysClr val="windowText" lastClr="000000">
                    <a:tint val="75000"/>
                  </a:sysClr>
                </a:solidFill>
                <a:effectLst/>
                <a:uLnTx/>
                <a:uFillTx/>
                <a:latin typeface="Calibri"/>
                <a:ea typeface="맑은 고딕"/>
                <a:cs typeface="DejaVu Sans"/>
              </a:rPr>
              <a:t>Bohyung</a:t>
            </a:r>
            <a:r>
              <a:rPr kumimoji="0" lang="en-US" altLang="ko-KR" sz="2400" b="0" i="0" u="none" strike="noStrike" kern="1200" cap="none" spc="0" normalizeH="0" baseline="0" noProof="0" dirty="0" smtClean="0">
                <a:ln>
                  <a:noFill/>
                </a:ln>
                <a:solidFill>
                  <a:sysClr val="windowText" lastClr="000000">
                    <a:tint val="75000"/>
                  </a:sysClr>
                </a:solidFill>
                <a:effectLst/>
                <a:uLnTx/>
                <a:uFillTx/>
                <a:latin typeface="Calibri"/>
                <a:ea typeface="맑은 고딕"/>
                <a:cs typeface="DejaVu Sans"/>
              </a:rPr>
              <a:t> Han</a:t>
            </a:r>
            <a:endParaRPr kumimoji="0" lang="ko-KR" altLang="en-US" sz="2400" b="0" i="0" u="none" strike="noStrike" kern="1200" cap="none" spc="0" normalizeH="0" baseline="0" noProof="0" dirty="0">
              <a:ln>
                <a:noFill/>
              </a:ln>
              <a:solidFill>
                <a:sysClr val="windowText" lastClr="000000">
                  <a:tint val="75000"/>
                </a:sysClr>
              </a:solidFill>
              <a:effectLst/>
              <a:uLnTx/>
              <a:uFillTx/>
              <a:latin typeface="Calibri"/>
              <a:ea typeface="맑은 고딕"/>
              <a:cs typeface="DejaVu Sans"/>
            </a:endParaRPr>
          </a:p>
        </p:txBody>
      </p:sp>
    </p:spTree>
    <p:extLst>
      <p:ext uri="{BB962C8B-B14F-4D97-AF65-F5344CB8AC3E}">
        <p14:creationId xmlns:p14="http://schemas.microsoft.com/office/powerpoint/2010/main" val="8755493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smtClean="0">
                <a:ln>
                  <a:noFill/>
                </a:ln>
                <a:solidFill>
                  <a:sysClr val="windowText" lastClr="000000"/>
                </a:solidFill>
                <a:effectLst/>
                <a:uLnTx/>
                <a:uFillTx/>
                <a:latin typeface="Calibri"/>
                <a:ea typeface="맑은 고딕"/>
                <a:cs typeface="DejaVu Sans"/>
              </a:rPr>
              <a:t>Our Approach</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sp>
        <p:nvSpPr>
          <p:cNvPr id="6" name="내용 개체 틀 2"/>
          <p:cNvSpPr txBox="1">
            <a:spLocks/>
          </p:cNvSpPr>
          <p:nvPr/>
        </p:nvSpPr>
        <p:spPr>
          <a:xfrm>
            <a:off x="457200" y="1600206"/>
            <a:ext cx="8229600" cy="4525963"/>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Deconvolution Network</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CNN Architecture designed to generate large output</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1" i="0" u="none" strike="noStrike" kern="1200" cap="none" spc="0" normalizeH="0" baseline="0" noProof="0" dirty="0" smtClean="0">
                <a:ln>
                  <a:noFill/>
                </a:ln>
                <a:solidFill>
                  <a:srgbClr val="4F81BD"/>
                </a:solidFill>
                <a:effectLst/>
                <a:uLnTx/>
                <a:uFillTx/>
                <a:latin typeface="Calibri"/>
                <a:ea typeface="맑은 고딕"/>
                <a:cs typeface="DejaVu Sans"/>
              </a:rPr>
              <a:t>Enables dense output </a:t>
            </a: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score prediction</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Instance-wise prediction</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Inference on object proposals, then aggregate </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Enables recognition of objects with </a:t>
            </a:r>
            <a:r>
              <a:rPr kumimoji="0" lang="en-US" altLang="ko-KR" sz="2100" b="1" i="0" u="none" strike="noStrike" kern="1200" cap="none" spc="0" normalizeH="0" baseline="0" noProof="0" dirty="0" smtClean="0">
                <a:ln>
                  <a:noFill/>
                </a:ln>
                <a:solidFill>
                  <a:srgbClr val="4F81BD"/>
                </a:solidFill>
                <a:effectLst/>
                <a:uLnTx/>
                <a:uFillTx/>
                <a:latin typeface="Calibri"/>
                <a:ea typeface="맑은 고딕"/>
                <a:cs typeface="DejaVu Sans"/>
              </a:rPr>
              <a:t>multiple scales</a:t>
            </a:r>
          </a:p>
        </p:txBody>
      </p:sp>
    </p:spTree>
    <p:extLst>
      <p:ext uri="{BB962C8B-B14F-4D97-AF65-F5344CB8AC3E}">
        <p14:creationId xmlns:p14="http://schemas.microsoft.com/office/powerpoint/2010/main" val="79975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dissolv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dissolve">
                                      <p:cBhvr>
                                        <p:cTn id="18" dur="500"/>
                                        <p:tgtEl>
                                          <p:spTgt spid="6">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dissolve">
                                      <p:cBhvr>
                                        <p:cTn id="21" dur="500"/>
                                        <p:tgtEl>
                                          <p:spTgt spid="6">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dissolve">
                                      <p:cBhvr>
                                        <p:cTn id="24"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smtClean="0">
                <a:ln>
                  <a:noFill/>
                </a:ln>
                <a:solidFill>
                  <a:sysClr val="windowText" lastClr="000000"/>
                </a:solidFill>
                <a:effectLst/>
                <a:uLnTx/>
                <a:uFillTx/>
                <a:latin typeface="Calibri"/>
                <a:ea typeface="맑은 고딕"/>
                <a:cs typeface="DejaVu Sans"/>
              </a:rPr>
              <a:t>Deconvolution Network</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sp>
        <p:nvSpPr>
          <p:cNvPr id="6" name="내용 개체 틀 2"/>
          <p:cNvSpPr txBox="1">
            <a:spLocks/>
          </p:cNvSpPr>
          <p:nvPr/>
        </p:nvSpPr>
        <p:spPr>
          <a:xfrm>
            <a:off x="457200" y="1600206"/>
            <a:ext cx="8229600" cy="4525963"/>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Generate dense segmentation from fc7 feature representation</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1" i="0" u="none" strike="noStrike" kern="1200" cap="none" spc="0" normalizeH="0" baseline="0" noProof="0" dirty="0" smtClean="0">
                <a:ln>
                  <a:noFill/>
                </a:ln>
                <a:solidFill>
                  <a:srgbClr val="4F81BD"/>
                </a:solidFill>
                <a:effectLst/>
                <a:uLnTx/>
                <a:uFillTx/>
                <a:latin typeface="Calibri"/>
                <a:ea typeface="맑은 고딕"/>
                <a:cs typeface="DejaVu Sans"/>
              </a:rPr>
              <a:t>Multi-layer of deconvolution</a:t>
            </a:r>
            <a:r>
              <a:rPr kumimoji="0" lang="en-US" altLang="ko-KR" sz="2100" b="0" i="0" u="none" strike="noStrike" kern="1200" cap="none" spc="0" normalizeH="0" baseline="0" noProof="0" dirty="0" smtClean="0">
                <a:ln>
                  <a:noFill/>
                </a:ln>
                <a:solidFill>
                  <a:srgbClr val="C0504D"/>
                </a:solidFill>
                <a:effectLst/>
                <a:uLnTx/>
                <a:uFillTx/>
                <a:latin typeface="Calibri"/>
                <a:ea typeface="맑은 고딕"/>
                <a:cs typeface="DejaVu Sans"/>
              </a:rPr>
              <a:t> </a:t>
            </a: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with </a:t>
            </a:r>
            <a:r>
              <a:rPr kumimoji="0" lang="en-US" altLang="ko-KR" sz="2100" b="0" i="0" u="none" strike="noStrike" kern="1200" cap="none" spc="0" normalizeH="0" baseline="0" noProof="0" dirty="0" err="1" smtClean="0">
                <a:ln>
                  <a:noFill/>
                </a:ln>
                <a:solidFill>
                  <a:sysClr val="windowText" lastClr="000000"/>
                </a:solidFill>
                <a:effectLst/>
                <a:uLnTx/>
                <a:uFillTx/>
                <a:latin typeface="Calibri"/>
                <a:ea typeface="맑은 고딕"/>
                <a:cs typeface="DejaVu Sans"/>
              </a:rPr>
              <a:t>relu</a:t>
            </a: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 non-linearity</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1" i="0" u="none" strike="noStrike" kern="1200" cap="none" spc="0" normalizeH="0" baseline="0" noProof="0" dirty="0" err="1" smtClean="0">
                <a:ln>
                  <a:noFill/>
                </a:ln>
                <a:solidFill>
                  <a:srgbClr val="4F81BD"/>
                </a:solidFill>
                <a:effectLst/>
                <a:uLnTx/>
                <a:uFillTx/>
                <a:latin typeface="Calibri"/>
                <a:ea typeface="맑은 고딕"/>
                <a:cs typeface="DejaVu Sans"/>
              </a:rPr>
              <a:t>Unpooling</a:t>
            </a: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 layer based upscaling</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1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pic>
        <p:nvPicPr>
          <p:cNvPr id="7" name="그림 6"/>
          <p:cNvPicPr>
            <a:picLocks noChangeAspect="1"/>
          </p:cNvPicPr>
          <p:nvPr/>
        </p:nvPicPr>
        <p:blipFill>
          <a:blip r:embed="rId2"/>
          <a:stretch>
            <a:fillRect/>
          </a:stretch>
        </p:blipFill>
        <p:spPr>
          <a:xfrm>
            <a:off x="727590" y="3354643"/>
            <a:ext cx="7959210" cy="2042001"/>
          </a:xfrm>
          <a:prstGeom prst="rect">
            <a:avLst/>
          </a:prstGeom>
        </p:spPr>
      </p:pic>
    </p:spTree>
    <p:extLst>
      <p:ext uri="{BB962C8B-B14F-4D97-AF65-F5344CB8AC3E}">
        <p14:creationId xmlns:p14="http://schemas.microsoft.com/office/powerpoint/2010/main" val="15123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dissolv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smtClean="0">
                <a:ln>
                  <a:noFill/>
                </a:ln>
                <a:solidFill>
                  <a:sysClr val="windowText" lastClr="000000"/>
                </a:solidFill>
                <a:effectLst/>
                <a:uLnTx/>
                <a:uFillTx/>
                <a:latin typeface="Calibri"/>
                <a:ea typeface="맑은 고딕"/>
                <a:cs typeface="DejaVu Sans"/>
              </a:rPr>
              <a:t>Deconvolution Network</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sp>
        <p:nvSpPr>
          <p:cNvPr id="19" name="내용 개체 틀 2"/>
          <p:cNvSpPr txBox="1">
            <a:spLocks/>
          </p:cNvSpPr>
          <p:nvPr/>
        </p:nvSpPr>
        <p:spPr>
          <a:xfrm>
            <a:off x="457200" y="1600206"/>
            <a:ext cx="8229600" cy="4525963"/>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err="1" smtClean="0">
                <a:ln>
                  <a:noFill/>
                </a:ln>
                <a:solidFill>
                  <a:sysClr val="windowText" lastClr="000000"/>
                </a:solidFill>
                <a:effectLst/>
                <a:uLnTx/>
                <a:uFillTx/>
                <a:latin typeface="Calibri"/>
                <a:ea typeface="맑은 고딕"/>
                <a:cs typeface="DejaVu Sans"/>
              </a:rPr>
              <a:t>Unpooling</a:t>
            </a: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Place activations to pooled location</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Preserve structure of activations</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Deconvolution</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Densify sparse activations</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Bases to reconstruct shape</a:t>
            </a:r>
            <a:endParaRPr kumimoji="0" lang="en-US" altLang="ko-KR" sz="21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pic>
        <p:nvPicPr>
          <p:cNvPr id="20" name="그림 19"/>
          <p:cNvPicPr>
            <a:picLocks noChangeAspect="1"/>
          </p:cNvPicPr>
          <p:nvPr/>
        </p:nvPicPr>
        <p:blipFill>
          <a:blip r:embed="rId2"/>
          <a:stretch>
            <a:fillRect/>
          </a:stretch>
        </p:blipFill>
        <p:spPr>
          <a:xfrm>
            <a:off x="5256375" y="2813950"/>
            <a:ext cx="3214447" cy="1127979"/>
          </a:xfrm>
          <a:prstGeom prst="rect">
            <a:avLst/>
          </a:prstGeom>
        </p:spPr>
      </p:pic>
      <p:pic>
        <p:nvPicPr>
          <p:cNvPr id="21" name="그림 20"/>
          <p:cNvPicPr>
            <a:picLocks noChangeAspect="1"/>
          </p:cNvPicPr>
          <p:nvPr/>
        </p:nvPicPr>
        <p:blipFill>
          <a:blip r:embed="rId3"/>
          <a:stretch>
            <a:fillRect/>
          </a:stretch>
        </p:blipFill>
        <p:spPr>
          <a:xfrm>
            <a:off x="5256377" y="1581401"/>
            <a:ext cx="3214446" cy="1044108"/>
          </a:xfrm>
          <a:prstGeom prst="rect">
            <a:avLst/>
          </a:prstGeom>
        </p:spPr>
      </p:pic>
      <p:pic>
        <p:nvPicPr>
          <p:cNvPr id="22" name="그림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283" y="4693128"/>
            <a:ext cx="1080000" cy="1080000"/>
          </a:xfrm>
          <a:prstGeom prst="rect">
            <a:avLst/>
          </a:prstGeom>
        </p:spPr>
      </p:pic>
      <p:pic>
        <p:nvPicPr>
          <p:cNvPr id="23" name="그림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2139" y="4693128"/>
            <a:ext cx="1074375" cy="1080000"/>
          </a:xfrm>
          <a:prstGeom prst="rect">
            <a:avLst/>
          </a:prstGeom>
        </p:spPr>
      </p:pic>
      <p:pic>
        <p:nvPicPr>
          <p:cNvPr id="24" name="그림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41370" y="4693128"/>
            <a:ext cx="1080000" cy="1080000"/>
          </a:xfrm>
          <a:prstGeom prst="rect">
            <a:avLst/>
          </a:prstGeom>
        </p:spPr>
      </p:pic>
      <p:pic>
        <p:nvPicPr>
          <p:cNvPr id="25" name="그림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66226" y="4693128"/>
            <a:ext cx="1082812" cy="1080000"/>
          </a:xfrm>
          <a:prstGeom prst="rect">
            <a:avLst/>
          </a:prstGeom>
        </p:spPr>
      </p:pic>
      <p:pic>
        <p:nvPicPr>
          <p:cNvPr id="26" name="그림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93894" y="4688602"/>
            <a:ext cx="1080000" cy="1080000"/>
          </a:xfrm>
          <a:prstGeom prst="rect">
            <a:avLst/>
          </a:prstGeom>
        </p:spPr>
      </p:pic>
      <p:pic>
        <p:nvPicPr>
          <p:cNvPr id="27" name="그림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13125" y="4688602"/>
            <a:ext cx="1080000" cy="1080000"/>
          </a:xfrm>
          <a:prstGeom prst="rect">
            <a:avLst/>
          </a:prstGeom>
        </p:spPr>
      </p:pic>
      <p:pic>
        <p:nvPicPr>
          <p:cNvPr id="28" name="그림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32356" y="4688602"/>
            <a:ext cx="1077187" cy="1080000"/>
          </a:xfrm>
          <a:prstGeom prst="rect">
            <a:avLst/>
          </a:prstGeom>
        </p:spPr>
      </p:pic>
      <p:pic>
        <p:nvPicPr>
          <p:cNvPr id="29" name="그림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40636" y="4688602"/>
            <a:ext cx="1082812" cy="1080000"/>
          </a:xfrm>
          <a:prstGeom prst="rect">
            <a:avLst/>
          </a:prstGeom>
        </p:spPr>
      </p:pic>
      <p:sp>
        <p:nvSpPr>
          <p:cNvPr id="30" name="TextBox 29"/>
          <p:cNvSpPr txBox="1"/>
          <p:nvPr/>
        </p:nvSpPr>
        <p:spPr>
          <a:xfrm>
            <a:off x="353386" y="5738844"/>
            <a:ext cx="570990" cy="307777"/>
          </a:xfrm>
          <a:prstGeom prst="rect">
            <a:avLst/>
          </a:prstGeom>
          <a:noFill/>
        </p:spPr>
        <p:txBody>
          <a:bodyPr wrap="none" rtlCol="0">
            <a:spAutoFit/>
          </a:bodyPr>
          <a:lstStyle/>
          <a:p>
            <a:r>
              <a:rPr lang="en-US" altLang="ko-KR" sz="1400" dirty="0" smtClean="0">
                <a:solidFill>
                  <a:prstClr val="black"/>
                </a:solidFill>
                <a:latin typeface="Calibri"/>
                <a:cs typeface="DejaVu Sans"/>
              </a:rPr>
              <a:t>input</a:t>
            </a:r>
            <a:endParaRPr lang="ko-KR" altLang="en-US" sz="1400" dirty="0">
              <a:solidFill>
                <a:prstClr val="black"/>
              </a:solidFill>
              <a:latin typeface="Calibri"/>
              <a:cs typeface="DejaVu Sans"/>
            </a:endParaRPr>
          </a:p>
        </p:txBody>
      </p:sp>
      <p:sp>
        <p:nvSpPr>
          <p:cNvPr id="31" name="TextBox 30"/>
          <p:cNvSpPr txBox="1"/>
          <p:nvPr/>
        </p:nvSpPr>
        <p:spPr>
          <a:xfrm>
            <a:off x="4007632" y="5738844"/>
            <a:ext cx="1697196" cy="307777"/>
          </a:xfrm>
          <a:prstGeom prst="rect">
            <a:avLst/>
          </a:prstGeom>
          <a:noFill/>
        </p:spPr>
        <p:txBody>
          <a:bodyPr wrap="none" rtlCol="0">
            <a:spAutoFit/>
          </a:bodyPr>
          <a:lstStyle/>
          <a:p>
            <a:r>
              <a:rPr lang="en-US" altLang="ko-KR" sz="1400" dirty="0" smtClean="0">
                <a:solidFill>
                  <a:prstClr val="black"/>
                </a:solidFill>
                <a:latin typeface="Calibri"/>
                <a:cs typeface="DejaVu Sans"/>
              </a:rPr>
              <a:t>forward </a:t>
            </a:r>
            <a:r>
              <a:rPr lang="en-US" altLang="ko-KR" sz="1400" dirty="0" err="1" smtClean="0">
                <a:solidFill>
                  <a:prstClr val="black"/>
                </a:solidFill>
                <a:latin typeface="Calibri"/>
                <a:cs typeface="DejaVu Sans"/>
              </a:rPr>
              <a:t>propogation</a:t>
            </a:r>
            <a:endParaRPr lang="ko-KR" altLang="en-US" sz="1400" dirty="0">
              <a:solidFill>
                <a:prstClr val="black"/>
              </a:solidFill>
              <a:latin typeface="Calibri"/>
              <a:cs typeface="DejaVu Sans"/>
            </a:endParaRPr>
          </a:p>
        </p:txBody>
      </p:sp>
      <p:cxnSp>
        <p:nvCxnSpPr>
          <p:cNvPr id="32" name="직선 화살표 연결선 31"/>
          <p:cNvCxnSpPr/>
          <p:nvPr/>
        </p:nvCxnSpPr>
        <p:spPr>
          <a:xfrm flipV="1">
            <a:off x="5704828" y="5892732"/>
            <a:ext cx="3203560" cy="1"/>
          </a:xfrm>
          <a:prstGeom prst="straightConnector1">
            <a:avLst/>
          </a:prstGeom>
          <a:noFill/>
          <a:ln w="28575" cap="flat" cmpd="sng" algn="ctr">
            <a:solidFill>
              <a:sysClr val="windowText" lastClr="000000"/>
            </a:solidFill>
            <a:prstDash val="sysDot"/>
            <a:tailEnd type="triangle"/>
          </a:ln>
          <a:effectLst/>
        </p:spPr>
      </p:cxnSp>
      <p:cxnSp>
        <p:nvCxnSpPr>
          <p:cNvPr id="33" name="직선 연결선 21"/>
          <p:cNvCxnSpPr/>
          <p:nvPr/>
        </p:nvCxnSpPr>
        <p:spPr>
          <a:xfrm flipH="1" flipV="1">
            <a:off x="1402454" y="5892732"/>
            <a:ext cx="2605178" cy="1"/>
          </a:xfrm>
          <a:prstGeom prst="line">
            <a:avLst/>
          </a:prstGeom>
          <a:noFill/>
          <a:ln w="28575" cap="flat" cmpd="sng" algn="ctr">
            <a:solidFill>
              <a:sysClr val="windowText" lastClr="000000"/>
            </a:solidFill>
            <a:prstDash val="sysDot"/>
          </a:ln>
          <a:effectLst/>
        </p:spPr>
      </p:cxnSp>
    </p:spTree>
    <p:extLst>
      <p:ext uri="{BB962C8B-B14F-4D97-AF65-F5344CB8AC3E}">
        <p14:creationId xmlns:p14="http://schemas.microsoft.com/office/powerpoint/2010/main" val="66989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dissolve">
                                      <p:cBhvr>
                                        <p:cTn id="7" dur="500"/>
                                        <p:tgtEl>
                                          <p:spTgt spid="1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dissolve">
                                      <p:cBhvr>
                                        <p:cTn id="10" dur="500"/>
                                        <p:tgtEl>
                                          <p:spTgt spid="1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Effect transition="in" filter="dissolve">
                                      <p:cBhvr>
                                        <p:cTn id="13" dur="500"/>
                                        <p:tgtEl>
                                          <p:spTgt spid="1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9">
                                            <p:txEl>
                                              <p:pRg st="3" end="3"/>
                                            </p:txEl>
                                          </p:spTgt>
                                        </p:tgtEl>
                                        <p:attrNameLst>
                                          <p:attrName>style.visibility</p:attrName>
                                        </p:attrNameLst>
                                      </p:cBhvr>
                                      <p:to>
                                        <p:strVal val="visible"/>
                                      </p:to>
                                    </p:set>
                                    <p:animEffect transition="in" filter="dissolve">
                                      <p:cBhvr>
                                        <p:cTn id="23" dur="500"/>
                                        <p:tgtEl>
                                          <p:spTgt spid="19">
                                            <p:txEl>
                                              <p:pRg st="3" end="3"/>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19">
                                            <p:txEl>
                                              <p:pRg st="4" end="4"/>
                                            </p:txEl>
                                          </p:spTgt>
                                        </p:tgtEl>
                                        <p:attrNameLst>
                                          <p:attrName>style.visibility</p:attrName>
                                        </p:attrNameLst>
                                      </p:cBhvr>
                                      <p:to>
                                        <p:strVal val="visible"/>
                                      </p:to>
                                    </p:set>
                                    <p:animEffect transition="in" filter="dissolve">
                                      <p:cBhvr>
                                        <p:cTn id="26" dur="500"/>
                                        <p:tgtEl>
                                          <p:spTgt spid="19">
                                            <p:txEl>
                                              <p:pRg st="4" end="4"/>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19">
                                            <p:txEl>
                                              <p:pRg st="5" end="5"/>
                                            </p:txEl>
                                          </p:spTgt>
                                        </p:tgtEl>
                                        <p:attrNameLst>
                                          <p:attrName>style.visibility</p:attrName>
                                        </p:attrNameLst>
                                      </p:cBhvr>
                                      <p:to>
                                        <p:strVal val="visible"/>
                                      </p:to>
                                    </p:set>
                                    <p:animEffect transition="in" filter="dissolve">
                                      <p:cBhvr>
                                        <p:cTn id="29" dur="500"/>
                                        <p:tgtEl>
                                          <p:spTgt spid="19">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dissolv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dissolve">
                                      <p:cBhvr>
                                        <p:cTn id="39" dur="500"/>
                                        <p:tgtEl>
                                          <p:spTgt spid="2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dissolve">
                                      <p:cBhvr>
                                        <p:cTn id="47" dur="500"/>
                                        <p:tgtEl>
                                          <p:spTgt spid="33"/>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dissolve">
                                      <p:cBhvr>
                                        <p:cTn id="50" dur="500"/>
                                        <p:tgtEl>
                                          <p:spTgt spid="31"/>
                                        </p:tgtEl>
                                      </p:cBhvr>
                                    </p:animEffect>
                                  </p:childTnLst>
                                </p:cTn>
                              </p:par>
                              <p:par>
                                <p:cTn id="51" presetID="9"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dissolve">
                                      <p:cBhvr>
                                        <p:cTn id="53" dur="500"/>
                                        <p:tgtEl>
                                          <p:spTgt spid="32"/>
                                        </p:tgtEl>
                                      </p:cBhvr>
                                    </p:animEffect>
                                  </p:childTnLst>
                                </p:cTn>
                              </p:par>
                              <p:par>
                                <p:cTn id="54" presetID="9" presetClass="entr" presetSubtype="0"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dissolve">
                                      <p:cBhvr>
                                        <p:cTn id="56" dur="5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dissolve">
                                      <p:cBhvr>
                                        <p:cTn id="66" dur="5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dissolve">
                                      <p:cBhvr>
                                        <p:cTn id="71" dur="500"/>
                                        <p:tgtEl>
                                          <p:spTgt spid="26"/>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dissolve">
                                      <p:cBhvr>
                                        <p:cTn id="76" dur="500"/>
                                        <p:tgtEl>
                                          <p:spTgt spid="27"/>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nodeType="click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dissolve">
                                      <p:cBhvr>
                                        <p:cTn id="8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smtClean="0">
                <a:ln>
                  <a:noFill/>
                </a:ln>
                <a:solidFill>
                  <a:sysClr val="windowText" lastClr="000000"/>
                </a:solidFill>
                <a:effectLst/>
                <a:uLnTx/>
                <a:uFillTx/>
                <a:latin typeface="Calibri"/>
                <a:ea typeface="맑은 고딕"/>
                <a:cs typeface="DejaVu Sans"/>
              </a:rPr>
              <a:t>Deconvolution Network</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sp>
        <p:nvSpPr>
          <p:cNvPr id="6" name="내용 개체 틀 2"/>
          <p:cNvSpPr txBox="1">
            <a:spLocks/>
          </p:cNvSpPr>
          <p:nvPr/>
        </p:nvSpPr>
        <p:spPr>
          <a:xfrm>
            <a:off x="457200" y="1600206"/>
            <a:ext cx="8229600" cy="4525963"/>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1" i="0" u="none" strike="noStrike" kern="1200" cap="none" spc="0" normalizeH="0" baseline="0" noProof="0" dirty="0" smtClean="0">
                <a:ln>
                  <a:noFill/>
                </a:ln>
                <a:solidFill>
                  <a:srgbClr val="4F81BD"/>
                </a:solidFill>
                <a:effectLst/>
                <a:uLnTx/>
                <a:uFillTx/>
                <a:latin typeface="Calibri"/>
                <a:ea typeface="맑은 고딕"/>
                <a:cs typeface="DejaVu Sans"/>
              </a:rPr>
              <a:t>Training deconvolution network </a:t>
            </a: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is difficult</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Very deep network</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Large output space</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Batch Normalization [3]</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Normalize input of every layer to standard Gaussian distribution</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1" i="0" u="none" strike="noStrike" kern="1200" cap="none" spc="0" normalizeH="0" baseline="0" noProof="0" dirty="0" smtClean="0">
                <a:ln>
                  <a:noFill/>
                </a:ln>
                <a:solidFill>
                  <a:srgbClr val="4F81BD"/>
                </a:solidFill>
                <a:effectLst/>
                <a:uLnTx/>
                <a:uFillTx/>
                <a:latin typeface="Calibri"/>
                <a:ea typeface="맑은 고딕"/>
                <a:cs typeface="DejaVu Sans"/>
              </a:rPr>
              <a:t>Prevent drastic change</a:t>
            </a: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 of  input distribution in upper layers</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Two stage training</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First stage: training with object centered examples</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Second stage: training with real object proposals </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This approach make the network </a:t>
            </a:r>
            <a:r>
              <a:rPr kumimoji="0" lang="en-US" altLang="ko-KR" sz="2100" b="1" i="0" u="none" strike="noStrike" kern="1200" cap="none" spc="0" normalizeH="0" baseline="0" noProof="0" dirty="0" smtClean="0">
                <a:ln>
                  <a:noFill/>
                </a:ln>
                <a:solidFill>
                  <a:srgbClr val="4F81BD"/>
                </a:solidFill>
                <a:effectLst/>
                <a:uLnTx/>
                <a:uFillTx/>
                <a:latin typeface="Calibri"/>
                <a:ea typeface="맑은 고딕"/>
                <a:cs typeface="DejaVu Sans"/>
              </a:rPr>
              <a:t>generalize better</a:t>
            </a:r>
            <a:endParaRPr kumimoji="0" lang="en-US" altLang="ko-KR" sz="2100" b="1" i="0" u="none" strike="noStrike" kern="1200" cap="none" spc="0" normalizeH="0" baseline="0" noProof="0" dirty="0">
              <a:ln>
                <a:noFill/>
              </a:ln>
              <a:solidFill>
                <a:srgbClr val="4F81BD"/>
              </a:solidFill>
              <a:effectLst/>
              <a:uLnTx/>
              <a:uFillTx/>
              <a:latin typeface="Calibri"/>
              <a:ea typeface="맑은 고딕"/>
              <a:cs typeface="DejaVu Sans"/>
            </a:endParaRPr>
          </a:p>
        </p:txBody>
      </p:sp>
      <p:sp>
        <p:nvSpPr>
          <p:cNvPr id="7" name="TextBox 6"/>
          <p:cNvSpPr txBox="1"/>
          <p:nvPr/>
        </p:nvSpPr>
        <p:spPr>
          <a:xfrm>
            <a:off x="716400" y="5802788"/>
            <a:ext cx="7963383" cy="461665"/>
          </a:xfrm>
          <a:prstGeom prst="rect">
            <a:avLst/>
          </a:prstGeom>
          <a:noFill/>
        </p:spPr>
        <p:txBody>
          <a:bodyPr wrap="square" rtlCol="0">
            <a:spAutoFit/>
          </a:bodyPr>
          <a:lstStyle/>
          <a:p>
            <a:r>
              <a:rPr lang="en-US" altLang="ko-KR" sz="1200" dirty="0" smtClean="0">
                <a:solidFill>
                  <a:prstClr val="black"/>
                </a:solidFill>
                <a:latin typeface="Calibri"/>
                <a:cs typeface="DejaVu Sans"/>
              </a:rPr>
              <a:t>[3] </a:t>
            </a:r>
            <a:r>
              <a:rPr lang="en-US" altLang="ko-KR" sz="1200" dirty="0">
                <a:solidFill>
                  <a:prstClr val="black"/>
                </a:solidFill>
                <a:latin typeface="Calibri"/>
                <a:cs typeface="DejaVu Sans"/>
              </a:rPr>
              <a:t>S. </a:t>
            </a:r>
            <a:r>
              <a:rPr lang="en-US" altLang="ko-KR" sz="1200" dirty="0" err="1">
                <a:solidFill>
                  <a:prstClr val="black"/>
                </a:solidFill>
                <a:latin typeface="Calibri"/>
                <a:cs typeface="DejaVu Sans"/>
              </a:rPr>
              <a:t>Ioffe</a:t>
            </a:r>
            <a:r>
              <a:rPr lang="en-US" altLang="ko-KR" sz="1200" dirty="0">
                <a:solidFill>
                  <a:prstClr val="black"/>
                </a:solidFill>
                <a:latin typeface="Calibri"/>
                <a:cs typeface="DejaVu Sans"/>
              </a:rPr>
              <a:t> and C. </a:t>
            </a:r>
            <a:r>
              <a:rPr lang="en-US" altLang="ko-KR" sz="1200" dirty="0" err="1">
                <a:solidFill>
                  <a:prstClr val="black"/>
                </a:solidFill>
                <a:latin typeface="Calibri"/>
                <a:cs typeface="DejaVu Sans"/>
              </a:rPr>
              <a:t>Szegedy</a:t>
            </a:r>
            <a:r>
              <a:rPr lang="en-US" altLang="ko-KR" sz="1200" dirty="0">
                <a:solidFill>
                  <a:prstClr val="black"/>
                </a:solidFill>
                <a:latin typeface="Calibri"/>
                <a:cs typeface="DejaVu Sans"/>
              </a:rPr>
              <a:t>. Batch normalization: </a:t>
            </a:r>
            <a:r>
              <a:rPr lang="en-US" altLang="ko-KR" sz="1200" dirty="0" smtClean="0">
                <a:solidFill>
                  <a:prstClr val="black"/>
                </a:solidFill>
                <a:latin typeface="Calibri"/>
                <a:cs typeface="DejaVu Sans"/>
              </a:rPr>
              <a:t>Accelerating deep </a:t>
            </a:r>
            <a:r>
              <a:rPr lang="en-US" altLang="ko-KR" sz="1200" dirty="0">
                <a:solidFill>
                  <a:prstClr val="black"/>
                </a:solidFill>
                <a:latin typeface="Calibri"/>
                <a:cs typeface="DejaVu Sans"/>
              </a:rPr>
              <a:t>network training by reducing internal covariate shift</a:t>
            </a:r>
            <a:r>
              <a:rPr lang="en-US" altLang="ko-KR" sz="1200" dirty="0" smtClean="0">
                <a:solidFill>
                  <a:prstClr val="black"/>
                </a:solidFill>
                <a:latin typeface="Calibri"/>
                <a:cs typeface="DejaVu Sans"/>
              </a:rPr>
              <a:t>. </a:t>
            </a:r>
            <a:r>
              <a:rPr lang="en-US" altLang="ko-KR" sz="1200" dirty="0" err="1" smtClean="0">
                <a:solidFill>
                  <a:prstClr val="black"/>
                </a:solidFill>
                <a:latin typeface="Calibri"/>
                <a:cs typeface="DejaVu Sans"/>
              </a:rPr>
              <a:t>arXiv</a:t>
            </a:r>
            <a:r>
              <a:rPr lang="en-US" altLang="ko-KR" sz="1200" dirty="0" smtClean="0">
                <a:solidFill>
                  <a:prstClr val="black"/>
                </a:solidFill>
                <a:latin typeface="Calibri"/>
                <a:cs typeface="DejaVu Sans"/>
              </a:rPr>
              <a:t> </a:t>
            </a:r>
            <a:r>
              <a:rPr lang="en-US" altLang="ko-KR" sz="1200" dirty="0">
                <a:solidFill>
                  <a:prstClr val="black"/>
                </a:solidFill>
                <a:latin typeface="Calibri"/>
                <a:cs typeface="DejaVu Sans"/>
              </a:rPr>
              <a:t>preprint arXiv:1502.03167, 2015.</a:t>
            </a:r>
            <a:r>
              <a:rPr lang="en-US" altLang="ko-KR" sz="1200" dirty="0" smtClean="0">
                <a:solidFill>
                  <a:prstClr val="black"/>
                </a:solidFill>
                <a:latin typeface="Calibri"/>
                <a:cs typeface="DejaVu Sans"/>
              </a:rPr>
              <a:t> </a:t>
            </a:r>
            <a:endParaRPr lang="ko-KR" altLang="en-US" sz="1200" dirty="0">
              <a:solidFill>
                <a:prstClr val="black"/>
              </a:solidFill>
              <a:latin typeface="Calibri"/>
              <a:cs typeface="DejaVu Sans"/>
            </a:endParaRPr>
          </a:p>
        </p:txBody>
      </p:sp>
    </p:spTree>
    <p:extLst>
      <p:ext uri="{BB962C8B-B14F-4D97-AF65-F5344CB8AC3E}">
        <p14:creationId xmlns:p14="http://schemas.microsoft.com/office/powerpoint/2010/main" val="106007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dissolv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dissolve">
                                      <p:cBhvr>
                                        <p:cTn id="18" dur="500"/>
                                        <p:tgtEl>
                                          <p:spTgt spid="6">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dissolve">
                                      <p:cBhvr>
                                        <p:cTn id="21" dur="500"/>
                                        <p:tgtEl>
                                          <p:spTgt spid="6">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dissolve">
                                      <p:cBhvr>
                                        <p:cTn id="24" dur="500"/>
                                        <p:tgtEl>
                                          <p:spTgt spid="6">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dissolve">
                                      <p:cBhvr>
                                        <p:cTn id="29" dur="500"/>
                                        <p:tgtEl>
                                          <p:spTgt spid="6">
                                            <p:txEl>
                                              <p:pRg st="6" end="6"/>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dissolve">
                                      <p:cBhvr>
                                        <p:cTn id="32" dur="500"/>
                                        <p:tgtEl>
                                          <p:spTgt spid="6">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dissolve">
                                      <p:cBhvr>
                                        <p:cTn id="35" dur="500"/>
                                        <p:tgtEl>
                                          <p:spTgt spid="6">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dissolve">
                                      <p:cBhvr>
                                        <p:cTn id="38" dur="500"/>
                                        <p:tgtEl>
                                          <p:spTgt spid="6">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그림 21"/>
          <p:cNvPicPr>
            <a:picLocks/>
          </p:cNvPicPr>
          <p:nvPr/>
        </p:nvPicPr>
        <p:blipFill rotWithShape="1">
          <a:blip r:embed="rId2" cstate="print">
            <a:extLst>
              <a:ext uri="{28A0092B-C50C-407E-A947-70E740481C1C}">
                <a14:useLocalDpi xmlns:a14="http://schemas.microsoft.com/office/drawing/2010/main" val="0"/>
              </a:ext>
            </a:extLst>
          </a:blip>
          <a:srcRect l="78620" t="37074" b="27425"/>
          <a:stretch/>
        </p:blipFill>
        <p:spPr>
          <a:xfrm>
            <a:off x="4756805" y="2351494"/>
            <a:ext cx="612000" cy="612000"/>
          </a:xfrm>
          <a:prstGeom prst="rect">
            <a:avLst/>
          </a:prstGeom>
          <a:ln>
            <a:solidFill>
              <a:srgbClr val="FF0000"/>
            </a:solidFill>
          </a:ln>
        </p:spPr>
      </p:pic>
      <p:sp>
        <p:nvSpPr>
          <p:cNvPr id="23" name="내용 개체 틀 2"/>
          <p:cNvSpPr txBox="1">
            <a:spLocks/>
          </p:cNvSpPr>
          <p:nvPr/>
        </p:nvSpPr>
        <p:spPr>
          <a:xfrm>
            <a:off x="457200" y="1600206"/>
            <a:ext cx="8229600" cy="4525963"/>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Inference on object proposals, pixel-wise aggregation</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Objects with multiple scale are detected in different proposals </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pic>
        <p:nvPicPr>
          <p:cNvPr id="24" name="그림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5876" y="2178230"/>
            <a:ext cx="1643389" cy="1232542"/>
          </a:xfrm>
          <a:prstGeom prst="rect">
            <a:avLst/>
          </a:prstGeom>
        </p:spPr>
      </p:pic>
      <p:sp>
        <p:nvSpPr>
          <p:cNvPr id="25"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smtClean="0">
                <a:ln>
                  <a:noFill/>
                </a:ln>
                <a:solidFill>
                  <a:sysClr val="windowText" lastClr="000000"/>
                </a:solidFill>
                <a:effectLst/>
                <a:uLnTx/>
                <a:uFillTx/>
                <a:latin typeface="Calibri"/>
                <a:ea typeface="맑은 고딕"/>
                <a:cs typeface="DejaVu Sans"/>
              </a:rPr>
              <a:t>Instance-wise Prediction</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pic>
        <p:nvPicPr>
          <p:cNvPr id="26" name="그림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538" y="2178230"/>
            <a:ext cx="1643389" cy="1232542"/>
          </a:xfrm>
          <a:prstGeom prst="rect">
            <a:avLst/>
          </a:prstGeom>
        </p:spPr>
      </p:pic>
      <p:sp>
        <p:nvSpPr>
          <p:cNvPr id="27" name="직사각형 26"/>
          <p:cNvSpPr/>
          <p:nvPr/>
        </p:nvSpPr>
        <p:spPr>
          <a:xfrm>
            <a:off x="2776857" y="2580519"/>
            <a:ext cx="1270569" cy="721185"/>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28" name="직사각형 27"/>
          <p:cNvSpPr/>
          <p:nvPr/>
        </p:nvSpPr>
        <p:spPr>
          <a:xfrm>
            <a:off x="3141496" y="2714514"/>
            <a:ext cx="600365" cy="679428"/>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29" name="직사각형 28"/>
          <p:cNvSpPr/>
          <p:nvPr/>
        </p:nvSpPr>
        <p:spPr>
          <a:xfrm>
            <a:off x="3943700" y="2635054"/>
            <a:ext cx="274707" cy="472788"/>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30" name="직사각형 29"/>
          <p:cNvSpPr/>
          <p:nvPr/>
        </p:nvSpPr>
        <p:spPr>
          <a:xfrm>
            <a:off x="3388329" y="2218393"/>
            <a:ext cx="635226" cy="472788"/>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31" name="TextBox 30"/>
          <p:cNvSpPr txBox="1"/>
          <p:nvPr/>
        </p:nvSpPr>
        <p:spPr>
          <a:xfrm>
            <a:off x="978897" y="3393942"/>
            <a:ext cx="1082669" cy="276999"/>
          </a:xfrm>
          <a:prstGeom prst="rect">
            <a:avLst/>
          </a:prstGeom>
          <a:noFill/>
        </p:spPr>
        <p:txBody>
          <a:bodyPr wrap="none" rtlCol="0">
            <a:spAutoFit/>
          </a:bodyPr>
          <a:lstStyle/>
          <a:p>
            <a:r>
              <a:rPr lang="en-US" altLang="ko-KR" sz="1200" dirty="0" smtClean="0">
                <a:solidFill>
                  <a:prstClr val="black"/>
                </a:solidFill>
                <a:latin typeface="Calibri"/>
                <a:cs typeface="DejaVu Sans"/>
              </a:rPr>
              <a:t>1. Input image</a:t>
            </a:r>
            <a:endParaRPr lang="ko-KR" altLang="en-US" sz="1200" dirty="0">
              <a:solidFill>
                <a:prstClr val="black"/>
              </a:solidFill>
              <a:latin typeface="Calibri"/>
              <a:cs typeface="DejaVu Sans"/>
            </a:endParaRPr>
          </a:p>
        </p:txBody>
      </p:sp>
      <p:sp>
        <p:nvSpPr>
          <p:cNvPr id="32" name="TextBox 31"/>
          <p:cNvSpPr txBox="1"/>
          <p:nvPr/>
        </p:nvSpPr>
        <p:spPr>
          <a:xfrm>
            <a:off x="2715219" y="3393942"/>
            <a:ext cx="1390830" cy="276999"/>
          </a:xfrm>
          <a:prstGeom prst="rect">
            <a:avLst/>
          </a:prstGeom>
          <a:noFill/>
        </p:spPr>
        <p:txBody>
          <a:bodyPr wrap="none" rtlCol="0">
            <a:spAutoFit/>
          </a:bodyPr>
          <a:lstStyle/>
          <a:p>
            <a:r>
              <a:rPr lang="en-US" altLang="ko-KR" sz="1200" dirty="0">
                <a:solidFill>
                  <a:prstClr val="black"/>
                </a:solidFill>
                <a:latin typeface="Calibri"/>
                <a:cs typeface="DejaVu Sans"/>
              </a:rPr>
              <a:t>2</a:t>
            </a:r>
            <a:r>
              <a:rPr lang="en-US" altLang="ko-KR" sz="1200" dirty="0" smtClean="0">
                <a:solidFill>
                  <a:prstClr val="black"/>
                </a:solidFill>
                <a:latin typeface="Calibri"/>
                <a:cs typeface="DejaVu Sans"/>
              </a:rPr>
              <a:t>. Object proposals</a:t>
            </a:r>
            <a:endParaRPr lang="ko-KR" altLang="en-US" sz="1200" dirty="0">
              <a:solidFill>
                <a:prstClr val="black"/>
              </a:solidFill>
              <a:latin typeface="Calibri"/>
              <a:cs typeface="DejaVu Sans"/>
            </a:endParaRPr>
          </a:p>
        </p:txBody>
      </p:sp>
      <p:pic>
        <p:nvPicPr>
          <p:cNvPr id="33" name="그림 32"/>
          <p:cNvPicPr>
            <a:picLocks/>
          </p:cNvPicPr>
          <p:nvPr/>
        </p:nvPicPr>
        <p:blipFill rotWithShape="1">
          <a:blip r:embed="rId2" cstate="print">
            <a:extLst>
              <a:ext uri="{28A0092B-C50C-407E-A947-70E740481C1C}">
                <a14:useLocalDpi xmlns:a14="http://schemas.microsoft.com/office/drawing/2010/main" val="0"/>
              </a:ext>
            </a:extLst>
          </a:blip>
          <a:srcRect l="51890" r="14657" b="56544"/>
          <a:stretch/>
        </p:blipFill>
        <p:spPr>
          <a:xfrm>
            <a:off x="4709273" y="2416572"/>
            <a:ext cx="612000" cy="612000"/>
          </a:xfrm>
          <a:prstGeom prst="rect">
            <a:avLst/>
          </a:prstGeom>
          <a:ln>
            <a:solidFill>
              <a:srgbClr val="FF0000"/>
            </a:solidFill>
          </a:ln>
        </p:spPr>
      </p:pic>
      <p:pic>
        <p:nvPicPr>
          <p:cNvPr id="34" name="그림 33"/>
          <p:cNvPicPr>
            <a:picLocks/>
          </p:cNvPicPr>
          <p:nvPr/>
        </p:nvPicPr>
        <p:blipFill rotWithShape="1">
          <a:blip r:embed="rId3" cstate="print">
            <a:extLst>
              <a:ext uri="{28A0092B-C50C-407E-A947-70E740481C1C}">
                <a14:useLocalDpi xmlns:a14="http://schemas.microsoft.com/office/drawing/2010/main" val="0"/>
              </a:ext>
            </a:extLst>
          </a:blip>
          <a:srcRect l="11430" t="910" r="9033"/>
          <a:stretch/>
        </p:blipFill>
        <p:spPr>
          <a:xfrm>
            <a:off x="4647034" y="2492870"/>
            <a:ext cx="612000" cy="612000"/>
          </a:xfrm>
          <a:prstGeom prst="rect">
            <a:avLst/>
          </a:prstGeom>
          <a:ln>
            <a:solidFill>
              <a:srgbClr val="FF0000"/>
            </a:solidFill>
          </a:ln>
        </p:spPr>
      </p:pic>
      <p:pic>
        <p:nvPicPr>
          <p:cNvPr id="35" name="그림 34"/>
          <p:cNvPicPr>
            <a:picLocks/>
          </p:cNvPicPr>
          <p:nvPr/>
        </p:nvPicPr>
        <p:blipFill rotWithShape="1">
          <a:blip r:embed="rId4" cstate="print">
            <a:extLst>
              <a:ext uri="{28A0092B-C50C-407E-A947-70E740481C1C}">
                <a14:useLocalDpi xmlns:a14="http://schemas.microsoft.com/office/drawing/2010/main" val="0"/>
              </a:ext>
            </a:extLst>
          </a:blip>
          <a:srcRect l="31796" t="44022" r="30996" b="3636"/>
          <a:stretch/>
        </p:blipFill>
        <p:spPr>
          <a:xfrm>
            <a:off x="4584795" y="2574778"/>
            <a:ext cx="611470" cy="612000"/>
          </a:xfrm>
          <a:prstGeom prst="rect">
            <a:avLst/>
          </a:prstGeom>
          <a:ln>
            <a:solidFill>
              <a:srgbClr val="FF0000"/>
            </a:solidFill>
          </a:ln>
        </p:spPr>
      </p:pic>
      <p:cxnSp>
        <p:nvCxnSpPr>
          <p:cNvPr id="36" name="직선 화살표 연결선 35"/>
          <p:cNvCxnSpPr/>
          <p:nvPr/>
        </p:nvCxnSpPr>
        <p:spPr>
          <a:xfrm>
            <a:off x="5452740" y="2829008"/>
            <a:ext cx="1480992" cy="0"/>
          </a:xfrm>
          <a:prstGeom prst="straightConnector1">
            <a:avLst/>
          </a:prstGeom>
          <a:noFill/>
          <a:ln w="57150" cap="flat" cmpd="sng" algn="ctr">
            <a:solidFill>
              <a:sysClr val="windowText" lastClr="000000"/>
            </a:solidFill>
            <a:prstDash val="solid"/>
            <a:tailEnd type="triangle"/>
          </a:ln>
          <a:effectLst/>
        </p:spPr>
      </p:cxnSp>
      <p:sp>
        <p:nvSpPr>
          <p:cNvPr id="37" name="직사각형 36"/>
          <p:cNvSpPr/>
          <p:nvPr/>
        </p:nvSpPr>
        <p:spPr>
          <a:xfrm>
            <a:off x="5582814" y="2635054"/>
            <a:ext cx="1020986" cy="387908"/>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err="1" smtClean="0">
                <a:ln>
                  <a:noFill/>
                </a:ln>
                <a:solidFill>
                  <a:prstClr val="black"/>
                </a:solidFill>
                <a:effectLst/>
                <a:uLnTx/>
                <a:uFillTx/>
                <a:latin typeface="Calibri"/>
                <a:ea typeface="맑은 고딕"/>
                <a:cs typeface="DejaVu Sans"/>
              </a:rPr>
              <a:t>DeconvNet</a:t>
            </a:r>
            <a:endParaRPr kumimoji="0" lang="ko-KR" altLang="en-US" sz="1400" b="0" i="0" u="none" strike="noStrike" kern="0" cap="none" spc="0" normalizeH="0" baseline="0" noProof="0" dirty="0" smtClean="0">
              <a:ln>
                <a:noFill/>
              </a:ln>
              <a:solidFill>
                <a:prstClr val="black"/>
              </a:solidFill>
              <a:effectLst/>
              <a:uLnTx/>
              <a:uFillTx/>
              <a:latin typeface="Calibri"/>
              <a:ea typeface="맑은 고딕"/>
              <a:cs typeface="DejaVu Sans"/>
            </a:endParaRPr>
          </a:p>
        </p:txBody>
      </p:sp>
      <p:pic>
        <p:nvPicPr>
          <p:cNvPr id="38" name="그림 37"/>
          <p:cNvPicPr>
            <a:picLocks noChangeAspect="1"/>
          </p:cNvPicPr>
          <p:nvPr/>
        </p:nvPicPr>
        <p:blipFill rotWithShape="1">
          <a:blip r:embed="rId5" cstate="print">
            <a:extLst>
              <a:ext uri="{28A0092B-C50C-407E-A947-70E740481C1C}">
                <a14:useLocalDpi xmlns:a14="http://schemas.microsoft.com/office/drawing/2010/main" val="0"/>
              </a:ext>
            </a:extLst>
          </a:blip>
          <a:srcRect l="11390" t="5397" r="11558" b="11472"/>
          <a:stretch/>
        </p:blipFill>
        <p:spPr>
          <a:xfrm>
            <a:off x="7015123" y="2179572"/>
            <a:ext cx="1636750" cy="1231200"/>
          </a:xfrm>
          <a:prstGeom prst="rect">
            <a:avLst/>
          </a:prstGeom>
        </p:spPr>
      </p:pic>
      <p:sp>
        <p:nvSpPr>
          <p:cNvPr id="39" name="TextBox 38"/>
          <p:cNvSpPr txBox="1"/>
          <p:nvPr/>
        </p:nvSpPr>
        <p:spPr>
          <a:xfrm>
            <a:off x="4764327" y="3393942"/>
            <a:ext cx="2016321" cy="276999"/>
          </a:xfrm>
          <a:prstGeom prst="rect">
            <a:avLst/>
          </a:prstGeom>
          <a:noFill/>
        </p:spPr>
        <p:txBody>
          <a:bodyPr wrap="none" rtlCol="0">
            <a:spAutoFit/>
          </a:bodyPr>
          <a:lstStyle/>
          <a:p>
            <a:r>
              <a:rPr lang="en-US" altLang="ko-KR" sz="1200" dirty="0" smtClean="0">
                <a:solidFill>
                  <a:prstClr val="black"/>
                </a:solidFill>
                <a:latin typeface="Calibri"/>
                <a:cs typeface="DejaVu Sans"/>
              </a:rPr>
              <a:t>3. Prediction and aggregation</a:t>
            </a:r>
            <a:endParaRPr lang="ko-KR" altLang="en-US" sz="1200" dirty="0">
              <a:solidFill>
                <a:prstClr val="black"/>
              </a:solidFill>
              <a:latin typeface="Calibri"/>
              <a:cs typeface="DejaVu Sans"/>
            </a:endParaRPr>
          </a:p>
        </p:txBody>
      </p:sp>
      <p:sp>
        <p:nvSpPr>
          <p:cNvPr id="40" name="TextBox 39"/>
          <p:cNvSpPr txBox="1"/>
          <p:nvPr/>
        </p:nvSpPr>
        <p:spPr>
          <a:xfrm>
            <a:off x="7446753" y="3393942"/>
            <a:ext cx="783099" cy="276999"/>
          </a:xfrm>
          <a:prstGeom prst="rect">
            <a:avLst/>
          </a:prstGeom>
          <a:noFill/>
        </p:spPr>
        <p:txBody>
          <a:bodyPr wrap="none" rtlCol="0">
            <a:spAutoFit/>
          </a:bodyPr>
          <a:lstStyle/>
          <a:p>
            <a:r>
              <a:rPr lang="en-US" altLang="ko-KR" sz="1200" dirty="0" smtClean="0">
                <a:solidFill>
                  <a:prstClr val="black"/>
                </a:solidFill>
                <a:latin typeface="Calibri"/>
                <a:cs typeface="DejaVu Sans"/>
              </a:rPr>
              <a:t>4. Results</a:t>
            </a:r>
            <a:endParaRPr lang="ko-KR" altLang="en-US" sz="1200" dirty="0">
              <a:solidFill>
                <a:prstClr val="black"/>
              </a:solidFill>
              <a:latin typeface="Calibri"/>
              <a:cs typeface="DejaVu Sans"/>
            </a:endParaRPr>
          </a:p>
        </p:txBody>
      </p:sp>
      <p:pic>
        <p:nvPicPr>
          <p:cNvPr id="41" name="그림 40"/>
          <p:cNvPicPr>
            <a:picLocks noChangeAspect="1"/>
          </p:cNvPicPr>
          <p:nvPr/>
        </p:nvPicPr>
        <p:blipFill>
          <a:blip r:embed="rId6"/>
          <a:stretch>
            <a:fillRect/>
          </a:stretch>
        </p:blipFill>
        <p:spPr>
          <a:xfrm>
            <a:off x="698538" y="4361497"/>
            <a:ext cx="7875409" cy="1389490"/>
          </a:xfrm>
          <a:prstGeom prst="rect">
            <a:avLst/>
          </a:prstGeom>
        </p:spPr>
      </p:pic>
    </p:spTree>
    <p:extLst>
      <p:ext uri="{BB962C8B-B14F-4D97-AF65-F5344CB8AC3E}">
        <p14:creationId xmlns:p14="http://schemas.microsoft.com/office/powerpoint/2010/main" val="111252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dissolv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par>
                                <p:cTn id="13" presetID="9"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500"/>
                                        <p:tgtEl>
                                          <p:spTgt spid="24"/>
                                        </p:tgtEl>
                                      </p:cBhvr>
                                    </p:animEffect>
                                  </p:childTnLst>
                                </p:cTn>
                              </p:par>
                              <p:par>
                                <p:cTn id="16" presetID="9"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dissolve">
                                      <p:cBhvr>
                                        <p:cTn id="18" dur="500"/>
                                        <p:tgtEl>
                                          <p:spTgt spid="2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dissolve">
                                      <p:cBhvr>
                                        <p:cTn id="21" dur="500"/>
                                        <p:tgtEl>
                                          <p:spTgt spid="2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dissolve">
                                      <p:cBhvr>
                                        <p:cTn id="24" dur="500"/>
                                        <p:tgtEl>
                                          <p:spTgt spid="28"/>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dissolve">
                                      <p:cBhvr>
                                        <p:cTn id="27" dur="500"/>
                                        <p:tgtEl>
                                          <p:spTgt spid="29"/>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dissolve">
                                      <p:cBhvr>
                                        <p:cTn id="30" dur="500"/>
                                        <p:tgtEl>
                                          <p:spTgt spid="30"/>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dissolve">
                                      <p:cBhvr>
                                        <p:cTn id="33" dur="500"/>
                                        <p:tgtEl>
                                          <p:spTgt spid="3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dissolve">
                                      <p:cBhvr>
                                        <p:cTn id="36" dur="500"/>
                                        <p:tgtEl>
                                          <p:spTgt spid="32"/>
                                        </p:tgtEl>
                                      </p:cBhvr>
                                    </p:animEffect>
                                  </p:childTnLst>
                                </p:cTn>
                              </p:par>
                              <p:par>
                                <p:cTn id="37" presetID="9"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dissolve">
                                      <p:cBhvr>
                                        <p:cTn id="39" dur="500"/>
                                        <p:tgtEl>
                                          <p:spTgt spid="33"/>
                                        </p:tgtEl>
                                      </p:cBhvr>
                                    </p:animEffect>
                                  </p:childTnLst>
                                </p:cTn>
                              </p:par>
                              <p:par>
                                <p:cTn id="40" presetID="9" presetClass="entr" presetSubtype="0" fill="hold"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dissolve">
                                      <p:cBhvr>
                                        <p:cTn id="42" dur="500"/>
                                        <p:tgtEl>
                                          <p:spTgt spid="34"/>
                                        </p:tgtEl>
                                      </p:cBhvr>
                                    </p:animEffect>
                                  </p:childTnLst>
                                </p:cTn>
                              </p:par>
                              <p:par>
                                <p:cTn id="43" presetID="9"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dissolve">
                                      <p:cBhvr>
                                        <p:cTn id="45" dur="500"/>
                                        <p:tgtEl>
                                          <p:spTgt spid="35"/>
                                        </p:tgtEl>
                                      </p:cBhvr>
                                    </p:animEffect>
                                  </p:childTnLst>
                                </p:cTn>
                              </p:par>
                              <p:par>
                                <p:cTn id="46" presetID="9" presetClass="entr" presetSubtype="0" fill="hold"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dissolve">
                                      <p:cBhvr>
                                        <p:cTn id="48" dur="500"/>
                                        <p:tgtEl>
                                          <p:spTgt spid="36"/>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dissolve">
                                      <p:cBhvr>
                                        <p:cTn id="51" dur="500"/>
                                        <p:tgtEl>
                                          <p:spTgt spid="37"/>
                                        </p:tgtEl>
                                      </p:cBhvr>
                                    </p:animEffect>
                                  </p:childTnLst>
                                </p:cTn>
                              </p:par>
                              <p:par>
                                <p:cTn id="52" presetID="9" presetClass="entr" presetSubtype="0" fill="hold"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dissolve">
                                      <p:cBhvr>
                                        <p:cTn id="54" dur="500"/>
                                        <p:tgtEl>
                                          <p:spTgt spid="38"/>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dissolve">
                                      <p:cBhvr>
                                        <p:cTn id="57" dur="500"/>
                                        <p:tgtEl>
                                          <p:spTgt spid="39"/>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dissolve">
                                      <p:cBhvr>
                                        <p:cTn id="60" dur="5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23">
                                            <p:txEl>
                                              <p:pRg st="5" end="5"/>
                                            </p:txEl>
                                          </p:spTgt>
                                        </p:tgtEl>
                                        <p:attrNameLst>
                                          <p:attrName>style.visibility</p:attrName>
                                        </p:attrNameLst>
                                      </p:cBhvr>
                                      <p:to>
                                        <p:strVal val="visible"/>
                                      </p:to>
                                    </p:set>
                                    <p:animEffect transition="in" filter="dissolve">
                                      <p:cBhvr>
                                        <p:cTn id="65" dur="500"/>
                                        <p:tgtEl>
                                          <p:spTgt spid="23">
                                            <p:txEl>
                                              <p:pRg st="5" end="5"/>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dissolve">
                                      <p:cBhvr>
                                        <p:cTn id="7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p:bldP spid="32" grpId="0"/>
      <p:bldP spid="37" grpId="0" animBg="1"/>
      <p:bldP spid="39" grpId="0"/>
      <p:bldP spid="4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내용 개체 틀 2"/>
          <p:cNvSpPr txBox="1">
            <a:spLocks/>
          </p:cNvSpPr>
          <p:nvPr/>
        </p:nvSpPr>
        <p:spPr>
          <a:xfrm>
            <a:off x="457200" y="1600206"/>
            <a:ext cx="8229600" cy="4525963"/>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rPr>
              <a:t>Ensemble with FCN based model</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smtClean="0">
                <a:ln>
                  <a:noFill/>
                </a:ln>
                <a:solidFill>
                  <a:sysClr val="windowText" lastClr="000000"/>
                </a:solidFill>
                <a:effectLst/>
                <a:uLnTx/>
                <a:uFillTx/>
                <a:latin typeface="Calibri"/>
                <a:ea typeface="맑은 고딕"/>
                <a:cs typeface="DejaVu Sans"/>
              </a:rPr>
              <a:t>FCN based models have complementary characteristic with ours</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smtClean="0">
                <a:ln>
                  <a:noFill/>
                </a:ln>
                <a:solidFill>
                  <a:sysClr val="windowText" lastClr="000000"/>
                </a:solidFill>
                <a:effectLst/>
                <a:uLnTx/>
                <a:uFillTx/>
                <a:latin typeface="Calibri"/>
                <a:ea typeface="맑은 고딕"/>
                <a:cs typeface="DejaVu Sans"/>
              </a:rPr>
              <a:t>Ours: capture fine-detail, handle objects with various scales</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smtClean="0">
                <a:ln>
                  <a:noFill/>
                </a:ln>
                <a:solidFill>
                  <a:sysClr val="windowText" lastClr="000000"/>
                </a:solidFill>
                <a:effectLst/>
                <a:uLnTx/>
                <a:uFillTx/>
                <a:latin typeface="Calibri"/>
                <a:ea typeface="맑은 고딕"/>
                <a:cs typeface="DejaVu Sans"/>
              </a:rPr>
              <a:t>FCN: capture context within image</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rPr>
              <a:t>Fully Connected CRF [4] based post-processing</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sp>
        <p:nvSpPr>
          <p:cNvPr id="10"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smtClean="0">
                <a:ln>
                  <a:noFill/>
                </a:ln>
                <a:solidFill>
                  <a:sysClr val="windowText" lastClr="000000"/>
                </a:solidFill>
                <a:effectLst/>
                <a:uLnTx/>
                <a:uFillTx/>
                <a:latin typeface="Calibri"/>
                <a:ea typeface="맑은 고딕"/>
                <a:cs typeface="DejaVu Sans"/>
              </a:rPr>
              <a:t>Further performance enhancement</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pic>
        <p:nvPicPr>
          <p:cNvPr id="11" name="그림 10"/>
          <p:cNvPicPr>
            <a:picLocks noChangeAspect="1"/>
          </p:cNvPicPr>
          <p:nvPr/>
        </p:nvPicPr>
        <p:blipFill>
          <a:blip r:embed="rId2"/>
          <a:stretch>
            <a:fillRect/>
          </a:stretch>
        </p:blipFill>
        <p:spPr>
          <a:xfrm>
            <a:off x="457200" y="5045913"/>
            <a:ext cx="8280000" cy="1024158"/>
          </a:xfrm>
          <a:prstGeom prst="rect">
            <a:avLst/>
          </a:prstGeom>
        </p:spPr>
      </p:pic>
      <p:pic>
        <p:nvPicPr>
          <p:cNvPr id="12" name="그림 11"/>
          <p:cNvPicPr>
            <a:picLocks noChangeAspect="1"/>
          </p:cNvPicPr>
          <p:nvPr/>
        </p:nvPicPr>
        <p:blipFill>
          <a:blip r:embed="rId3"/>
          <a:stretch>
            <a:fillRect/>
          </a:stretch>
        </p:blipFill>
        <p:spPr>
          <a:xfrm>
            <a:off x="457200" y="4875957"/>
            <a:ext cx="8280000" cy="177023"/>
          </a:xfrm>
          <a:prstGeom prst="rect">
            <a:avLst/>
          </a:prstGeom>
        </p:spPr>
      </p:pic>
      <p:sp>
        <p:nvSpPr>
          <p:cNvPr id="13" name="TextBox 12"/>
          <p:cNvSpPr txBox="1"/>
          <p:nvPr/>
        </p:nvSpPr>
        <p:spPr>
          <a:xfrm>
            <a:off x="716400" y="6032793"/>
            <a:ext cx="7963383" cy="276999"/>
          </a:xfrm>
          <a:prstGeom prst="rect">
            <a:avLst/>
          </a:prstGeom>
          <a:noFill/>
        </p:spPr>
        <p:txBody>
          <a:bodyPr wrap="square" rtlCol="0">
            <a:spAutoFit/>
          </a:bodyPr>
          <a:lstStyle/>
          <a:p>
            <a:r>
              <a:rPr lang="en-US" altLang="ko-KR" sz="1200" dirty="0" smtClean="0">
                <a:solidFill>
                  <a:prstClr val="black"/>
                </a:solidFill>
                <a:latin typeface="Calibri"/>
                <a:cs typeface="DejaVu Sans"/>
              </a:rPr>
              <a:t>[4] </a:t>
            </a:r>
            <a:r>
              <a:rPr lang="en-US" altLang="ko-KR" sz="1200" dirty="0">
                <a:solidFill>
                  <a:prstClr val="black"/>
                </a:solidFill>
                <a:latin typeface="Calibri"/>
                <a:cs typeface="DejaVu Sans"/>
              </a:rPr>
              <a:t>P. </a:t>
            </a:r>
            <a:r>
              <a:rPr lang="en-US" altLang="ko-KR" sz="1200" dirty="0" err="1" smtClean="0">
                <a:solidFill>
                  <a:prstClr val="black"/>
                </a:solidFill>
                <a:latin typeface="Calibri"/>
                <a:cs typeface="DejaVu Sans"/>
              </a:rPr>
              <a:t>Krähenbühl</a:t>
            </a:r>
            <a:r>
              <a:rPr lang="en-US" altLang="ko-KR" sz="1200" dirty="0" smtClean="0">
                <a:solidFill>
                  <a:prstClr val="black"/>
                </a:solidFill>
                <a:latin typeface="Calibri"/>
                <a:cs typeface="DejaVu Sans"/>
              </a:rPr>
              <a:t> </a:t>
            </a:r>
            <a:r>
              <a:rPr lang="en-US" altLang="ko-KR" sz="1200" dirty="0">
                <a:solidFill>
                  <a:prstClr val="black"/>
                </a:solidFill>
                <a:latin typeface="Calibri"/>
                <a:cs typeface="DejaVu Sans"/>
              </a:rPr>
              <a:t>and V. </a:t>
            </a:r>
            <a:r>
              <a:rPr lang="en-US" altLang="ko-KR" sz="1200" dirty="0" err="1">
                <a:solidFill>
                  <a:prstClr val="black"/>
                </a:solidFill>
                <a:latin typeface="Calibri"/>
                <a:cs typeface="DejaVu Sans"/>
              </a:rPr>
              <a:t>Koltun</a:t>
            </a:r>
            <a:r>
              <a:rPr lang="en-US" altLang="ko-KR" sz="1200" dirty="0">
                <a:solidFill>
                  <a:prstClr val="black"/>
                </a:solidFill>
                <a:latin typeface="Calibri"/>
                <a:cs typeface="DejaVu Sans"/>
              </a:rPr>
              <a:t>. Efficient inference in fully connected </a:t>
            </a:r>
            <a:r>
              <a:rPr lang="en-US" altLang="ko-KR" sz="1200" dirty="0" err="1">
                <a:solidFill>
                  <a:prstClr val="black"/>
                </a:solidFill>
                <a:latin typeface="Calibri"/>
                <a:cs typeface="DejaVu Sans"/>
              </a:rPr>
              <a:t>crfs</a:t>
            </a:r>
            <a:r>
              <a:rPr lang="en-US" altLang="ko-KR" sz="1200" dirty="0">
                <a:solidFill>
                  <a:prstClr val="black"/>
                </a:solidFill>
                <a:latin typeface="Calibri"/>
                <a:cs typeface="DejaVu Sans"/>
              </a:rPr>
              <a:t> with </a:t>
            </a:r>
            <a:r>
              <a:rPr lang="en-US" altLang="ko-KR" sz="1200" dirty="0" err="1">
                <a:solidFill>
                  <a:prstClr val="black"/>
                </a:solidFill>
                <a:latin typeface="Calibri"/>
                <a:cs typeface="DejaVu Sans"/>
              </a:rPr>
              <a:t>gaussian</a:t>
            </a:r>
            <a:r>
              <a:rPr lang="en-US" altLang="ko-KR" sz="1200" dirty="0">
                <a:solidFill>
                  <a:prstClr val="black"/>
                </a:solidFill>
                <a:latin typeface="Calibri"/>
                <a:cs typeface="DejaVu Sans"/>
              </a:rPr>
              <a:t> edge potentials. In NIPS, 2011. </a:t>
            </a:r>
            <a:endParaRPr lang="ko-KR" altLang="en-US" sz="1200" dirty="0">
              <a:solidFill>
                <a:prstClr val="black"/>
              </a:solidFill>
              <a:latin typeface="Calibri"/>
              <a:cs typeface="DejaVu Sans"/>
            </a:endParaRPr>
          </a:p>
        </p:txBody>
      </p:sp>
      <p:pic>
        <p:nvPicPr>
          <p:cNvPr id="14" name="그림 13"/>
          <p:cNvPicPr>
            <a:picLocks noChangeAspect="1"/>
          </p:cNvPicPr>
          <p:nvPr/>
        </p:nvPicPr>
        <p:blipFill>
          <a:blip r:embed="rId4"/>
          <a:stretch>
            <a:fillRect/>
          </a:stretch>
        </p:blipFill>
        <p:spPr>
          <a:xfrm>
            <a:off x="507660" y="3662995"/>
            <a:ext cx="2830182" cy="154044"/>
          </a:xfrm>
          <a:prstGeom prst="rect">
            <a:avLst/>
          </a:prstGeom>
        </p:spPr>
      </p:pic>
      <p:pic>
        <p:nvPicPr>
          <p:cNvPr id="15" name="그림 14"/>
          <p:cNvPicPr>
            <a:picLocks noChangeAspect="1"/>
          </p:cNvPicPr>
          <p:nvPr/>
        </p:nvPicPr>
        <p:blipFill>
          <a:blip r:embed="rId5"/>
          <a:stretch>
            <a:fillRect/>
          </a:stretch>
        </p:blipFill>
        <p:spPr>
          <a:xfrm>
            <a:off x="457200" y="3816161"/>
            <a:ext cx="8280000" cy="1018848"/>
          </a:xfrm>
          <a:prstGeom prst="rect">
            <a:avLst/>
          </a:prstGeom>
        </p:spPr>
      </p:pic>
    </p:spTree>
    <p:extLst>
      <p:ext uri="{BB962C8B-B14F-4D97-AF65-F5344CB8AC3E}">
        <p14:creationId xmlns:p14="http://schemas.microsoft.com/office/powerpoint/2010/main" val="659134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2"/>
          <p:cNvSpPr txBox="1">
            <a:spLocks/>
          </p:cNvSpPr>
          <p:nvPr/>
        </p:nvSpPr>
        <p:spPr>
          <a:xfrm>
            <a:off x="457200" y="1600206"/>
            <a:ext cx="8229600" cy="4525963"/>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rPr>
              <a:t>Best among the models trained with VOC2012 training data</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smtClean="0">
                <a:ln>
                  <a:noFill/>
                </a:ln>
                <a:solidFill>
                  <a:sysClr val="windowText" lastClr="000000"/>
                </a:solidFill>
                <a:effectLst/>
                <a:uLnTx/>
                <a:uFillTx/>
                <a:latin typeface="Calibri"/>
                <a:ea typeface="맑은 고딕"/>
                <a:cs typeface="DejaVu Sans"/>
              </a:rPr>
              <a:t>VOC2012: 12,031 images</a:t>
            </a:r>
          </a:p>
          <a:p>
            <a:pPr marL="557199" marR="0" lvl="1" indent="-21430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100" b="0" i="0" u="none" strike="noStrike" kern="1200" cap="none" spc="0" normalizeH="0" baseline="0" noProof="0" smtClean="0">
                <a:ln>
                  <a:noFill/>
                </a:ln>
                <a:solidFill>
                  <a:sysClr val="windowText" lastClr="000000"/>
                </a:solidFill>
                <a:effectLst/>
                <a:uLnTx/>
                <a:uFillTx/>
                <a:latin typeface="Calibri"/>
                <a:ea typeface="맑은 고딕"/>
                <a:cs typeface="DejaVu Sans"/>
              </a:rPr>
              <a:t>MSCOCO: 123,287 images</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pic>
        <p:nvPicPr>
          <p:cNvPr id="7" name="그림 6"/>
          <p:cNvPicPr>
            <a:picLocks noChangeAspect="1"/>
          </p:cNvPicPr>
          <p:nvPr/>
        </p:nvPicPr>
        <p:blipFill>
          <a:blip r:embed="rId2"/>
          <a:stretch>
            <a:fillRect/>
          </a:stretch>
        </p:blipFill>
        <p:spPr>
          <a:xfrm>
            <a:off x="113562" y="2915516"/>
            <a:ext cx="8986283" cy="3188484"/>
          </a:xfrm>
          <a:prstGeom prst="rect">
            <a:avLst/>
          </a:prstGeom>
        </p:spPr>
      </p:pic>
      <p:sp>
        <p:nvSpPr>
          <p:cNvPr id="8"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smtClean="0">
                <a:ln>
                  <a:noFill/>
                </a:ln>
                <a:solidFill>
                  <a:sysClr val="windowText" lastClr="000000"/>
                </a:solidFill>
                <a:effectLst/>
                <a:uLnTx/>
                <a:uFillTx/>
                <a:latin typeface="Calibri"/>
                <a:ea typeface="맑은 고딕"/>
                <a:cs typeface="DejaVu Sans"/>
              </a:rPr>
              <a:t>Quantitative Result</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sp>
        <p:nvSpPr>
          <p:cNvPr id="9" name="직사각형 8"/>
          <p:cNvSpPr/>
          <p:nvPr/>
        </p:nvSpPr>
        <p:spPr>
          <a:xfrm>
            <a:off x="234553" y="3600970"/>
            <a:ext cx="8820000" cy="165600"/>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rgbClr val="FF0000"/>
              </a:solidFill>
              <a:effectLst/>
              <a:uLnTx/>
              <a:uFillTx/>
              <a:latin typeface="Calibri"/>
              <a:ea typeface="맑은 고딕"/>
              <a:cs typeface="DejaVu Sans"/>
            </a:endParaRPr>
          </a:p>
        </p:txBody>
      </p:sp>
    </p:spTree>
    <p:extLst>
      <p:ext uri="{BB962C8B-B14F-4D97-AF65-F5344CB8AC3E}">
        <p14:creationId xmlns:p14="http://schemas.microsoft.com/office/powerpoint/2010/main" val="18538641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2"/>
          <p:cNvSpPr txBox="1">
            <a:spLocks/>
          </p:cNvSpPr>
          <p:nvPr/>
        </p:nvSpPr>
        <p:spPr>
          <a:xfrm>
            <a:off x="457200" y="1600206"/>
            <a:ext cx="8229600" cy="4525963"/>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sp>
        <p:nvSpPr>
          <p:cNvPr id="6" name="제목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685783" rtl="0" eaLnBrk="1" latinLnBrk="1" hangingPunct="1">
              <a:spcBef>
                <a:spcPct val="0"/>
              </a:spcBef>
              <a:buNone/>
              <a:defRPr sz="3300" kern="1200">
                <a:solidFill>
                  <a:schemeClr val="tx1"/>
                </a:solidFill>
                <a:latin typeface="+mj-lt"/>
                <a:ea typeface="+mj-ea"/>
                <a:cs typeface="+mj-cs"/>
              </a:defRPr>
            </a:lvl1pPr>
          </a:lstStyle>
          <a:p>
            <a:pPr marL="0" marR="0" lvl="0" indent="0" algn="ctr" defTabSz="685783" rtl="0" eaLnBrk="1" fontAlgn="auto" latinLnBrk="1" hangingPunct="1">
              <a:lnSpc>
                <a:spcPct val="100000"/>
              </a:lnSpc>
              <a:spcBef>
                <a:spcPct val="0"/>
              </a:spcBef>
              <a:spcAft>
                <a:spcPts val="0"/>
              </a:spcAft>
              <a:buClrTx/>
              <a:buSzTx/>
              <a:buFontTx/>
              <a:buNone/>
              <a:tabLst/>
              <a:defRPr/>
            </a:pPr>
            <a:r>
              <a:rPr kumimoji="0" lang="en-US" altLang="ko-KR" sz="3300" b="0" i="0" u="none" strike="noStrike" kern="1200" cap="none" spc="0" normalizeH="0" baseline="0" noProof="0" smtClean="0">
                <a:ln>
                  <a:noFill/>
                </a:ln>
                <a:solidFill>
                  <a:sysClr val="windowText" lastClr="000000"/>
                </a:solidFill>
                <a:effectLst/>
                <a:uLnTx/>
                <a:uFillTx/>
                <a:latin typeface="Calibri"/>
                <a:ea typeface="맑은 고딕"/>
                <a:cs typeface="DejaVu Sans"/>
              </a:rPr>
              <a:t>Qualitative Result</a:t>
            </a:r>
            <a:endParaRPr kumimoji="0" lang="ko-KR" altLang="en-US" sz="33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pic>
        <p:nvPicPr>
          <p:cNvPr id="7" name="그림 6"/>
          <p:cNvPicPr>
            <a:picLocks noChangeAspect="1"/>
          </p:cNvPicPr>
          <p:nvPr/>
        </p:nvPicPr>
        <p:blipFill>
          <a:blip r:embed="rId2"/>
          <a:stretch>
            <a:fillRect/>
          </a:stretch>
        </p:blipFill>
        <p:spPr>
          <a:xfrm>
            <a:off x="612000" y="1417638"/>
            <a:ext cx="7920000" cy="4851054"/>
          </a:xfrm>
          <a:prstGeom prst="rect">
            <a:avLst/>
          </a:prstGeom>
        </p:spPr>
      </p:pic>
    </p:spTree>
    <p:extLst>
      <p:ext uri="{BB962C8B-B14F-4D97-AF65-F5344CB8AC3E}">
        <p14:creationId xmlns:p14="http://schemas.microsoft.com/office/powerpoint/2010/main" val="552070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Previous CNN </a:t>
            </a:r>
            <a:r>
              <a:rPr lang="en-US" altLang="ko-KR" dirty="0" smtClean="0"/>
              <a:t>based Works</a:t>
            </a:r>
            <a:endParaRPr kumimoji="1" lang="ko-KR" altLang="en-US" dirty="0"/>
          </a:p>
        </p:txBody>
      </p:sp>
      <p:sp>
        <p:nvSpPr>
          <p:cNvPr id="5" name="내용 개체 틀 2"/>
          <p:cNvSpPr>
            <a:spLocks noGrp="1"/>
          </p:cNvSpPr>
          <p:nvPr>
            <p:ph idx="1"/>
          </p:nvPr>
        </p:nvSpPr>
        <p:spPr>
          <a:xfrm>
            <a:off x="258537" y="1916832"/>
            <a:ext cx="8777959" cy="2664295"/>
          </a:xfrm>
        </p:spPr>
        <p:txBody>
          <a:bodyPr>
            <a:noAutofit/>
          </a:bodyPr>
          <a:lstStyle/>
          <a:p>
            <a:r>
              <a:rPr lang="en-US" altLang="ko-KR" sz="2400" dirty="0" smtClean="0"/>
              <a:t>Fully </a:t>
            </a:r>
            <a:r>
              <a:rPr lang="en-US" altLang="ko-KR" sz="2400" dirty="0"/>
              <a:t>Convolutional Networks for Semantic </a:t>
            </a:r>
            <a:r>
              <a:rPr lang="en-US" altLang="ko-KR" sz="2400" dirty="0" smtClean="0"/>
              <a:t>Segmentation [FCN] [1]</a:t>
            </a:r>
          </a:p>
          <a:p>
            <a:endParaRPr lang="en-US" altLang="ko-KR" sz="2400" dirty="0"/>
          </a:p>
          <a:p>
            <a:r>
              <a:rPr lang="en-US" altLang="ko-KR" sz="2400" dirty="0" smtClean="0"/>
              <a:t>Semantic </a:t>
            </a:r>
            <a:r>
              <a:rPr lang="en-US" altLang="ko-KR" sz="2400" dirty="0"/>
              <a:t>Image Segmentation with Deep Convolutional Nets and Fully Connected </a:t>
            </a:r>
            <a:r>
              <a:rPr lang="en-US" altLang="ko-KR" sz="2400" dirty="0" smtClean="0"/>
              <a:t>CRFs [</a:t>
            </a:r>
            <a:r>
              <a:rPr lang="en-US" altLang="ko-KR" sz="2400" dirty="0" err="1" smtClean="0"/>
              <a:t>Deeplab</a:t>
            </a:r>
            <a:r>
              <a:rPr lang="en-US" altLang="ko-KR" sz="2400" dirty="0" smtClean="0"/>
              <a:t>-CRF] [2]</a:t>
            </a:r>
          </a:p>
        </p:txBody>
      </p:sp>
      <p:sp>
        <p:nvSpPr>
          <p:cNvPr id="7" name="TextBox 6"/>
          <p:cNvSpPr txBox="1"/>
          <p:nvPr/>
        </p:nvSpPr>
        <p:spPr>
          <a:xfrm>
            <a:off x="258537" y="5877272"/>
            <a:ext cx="8428263" cy="646331"/>
          </a:xfrm>
          <a:prstGeom prst="rect">
            <a:avLst/>
          </a:prstGeom>
          <a:noFill/>
        </p:spPr>
        <p:txBody>
          <a:bodyPr wrap="square" rtlCol="0">
            <a:spAutoFit/>
          </a:bodyPr>
          <a:lstStyle/>
          <a:p>
            <a:pPr algn="just"/>
            <a:r>
              <a:rPr lang="en-US" altLang="ko-KR" sz="1200" dirty="0" smtClean="0"/>
              <a:t>[1] </a:t>
            </a:r>
            <a:r>
              <a:rPr lang="en-US" altLang="ko-KR" sz="1200" dirty="0"/>
              <a:t>J. Long, E. </a:t>
            </a:r>
            <a:r>
              <a:rPr lang="en-US" altLang="ko-KR" sz="1200" dirty="0" err="1"/>
              <a:t>Shelhamer</a:t>
            </a:r>
            <a:r>
              <a:rPr lang="en-US" altLang="ko-KR" sz="1200" dirty="0"/>
              <a:t>, and T. Darrell. Fully </a:t>
            </a:r>
            <a:r>
              <a:rPr lang="en-US" altLang="ko-KR" sz="1200" dirty="0" smtClean="0"/>
              <a:t>convolutional networks </a:t>
            </a:r>
            <a:r>
              <a:rPr lang="en-US" altLang="ko-KR" sz="1200" dirty="0"/>
              <a:t>for semantic </a:t>
            </a:r>
            <a:r>
              <a:rPr lang="en-US" altLang="ko-KR" sz="1200" dirty="0" smtClean="0"/>
              <a:t>segmentation</a:t>
            </a:r>
            <a:r>
              <a:rPr lang="en-US" altLang="ko-KR" sz="1200" dirty="0"/>
              <a:t>. In CVPR, 2015</a:t>
            </a:r>
            <a:r>
              <a:rPr lang="en-US" altLang="ko-KR" sz="1200" dirty="0" smtClean="0"/>
              <a:t> </a:t>
            </a:r>
          </a:p>
          <a:p>
            <a:pPr algn="just"/>
            <a:r>
              <a:rPr lang="en-US" altLang="ko-KR" sz="1200" dirty="0" smtClean="0"/>
              <a:t>[2] </a:t>
            </a:r>
            <a:r>
              <a:rPr lang="en-US" altLang="ko-KR" sz="1200" dirty="0"/>
              <a:t>L.-C. Chen, G. Papandreou, I. Kokkinos, K. Murphy, </a:t>
            </a:r>
            <a:r>
              <a:rPr lang="en-US" altLang="ko-KR" sz="1200" dirty="0" smtClean="0"/>
              <a:t>and A</a:t>
            </a:r>
            <a:r>
              <a:rPr lang="en-US" altLang="ko-KR" sz="1200" dirty="0"/>
              <a:t>. L. </a:t>
            </a:r>
            <a:r>
              <a:rPr lang="en-US" altLang="ko-KR" sz="1200" dirty="0" err="1"/>
              <a:t>Yuille</a:t>
            </a:r>
            <a:r>
              <a:rPr lang="en-US" altLang="ko-KR" sz="1200" dirty="0"/>
              <a:t>. Semantic image segmentation with deep </a:t>
            </a:r>
            <a:r>
              <a:rPr lang="en-US" altLang="ko-KR" sz="1200" dirty="0" smtClean="0"/>
              <a:t>convolutional nets </a:t>
            </a:r>
            <a:r>
              <a:rPr lang="en-US" altLang="ko-KR" sz="1200" dirty="0"/>
              <a:t>and fully connected CRFs. In </a:t>
            </a:r>
            <a:r>
              <a:rPr lang="en-US" altLang="ko-KR" sz="1200" dirty="0" smtClean="0"/>
              <a:t>ICLR, </a:t>
            </a:r>
            <a:r>
              <a:rPr lang="en-US" altLang="ko-KR" sz="1200" dirty="0"/>
              <a:t>2015</a:t>
            </a:r>
            <a:endParaRPr lang="ko-KR" altLang="en-US" sz="1200" dirty="0"/>
          </a:p>
        </p:txBody>
      </p:sp>
    </p:spTree>
    <p:extLst>
      <p:ext uri="{BB962C8B-B14F-4D97-AF65-F5344CB8AC3E}">
        <p14:creationId xmlns:p14="http://schemas.microsoft.com/office/powerpoint/2010/main" val="15648001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685800" y="2130431"/>
            <a:ext cx="7772400" cy="1470025"/>
          </a:xfrm>
          <a:prstGeom prst="rect">
            <a:avLst/>
          </a:prstGeom>
        </p:spPr>
        <p:txBody>
          <a:bodyPr vert="horz" lIns="91440" tIns="45720" rIns="91440" bIns="45720" rtlCol="0" anchor="ctr">
            <a:normAutofit fontScale="85000" lnSpcReduction="10000"/>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dirty="0" smtClean="0"/>
              <a:t>Fully Convolutional Networks for Semantic Segmentation [FCN] </a:t>
            </a:r>
            <a:endParaRPr lang="ko-KR" altLang="en-US" dirty="0"/>
          </a:p>
        </p:txBody>
      </p:sp>
      <p:sp>
        <p:nvSpPr>
          <p:cNvPr id="5" name="부제목 2"/>
          <p:cNvSpPr txBox="1">
            <a:spLocks/>
          </p:cNvSpPr>
          <p:nvPr/>
        </p:nvSpPr>
        <p:spPr>
          <a:xfrm>
            <a:off x="685800" y="3886200"/>
            <a:ext cx="7772400" cy="1752600"/>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400" dirty="0" smtClean="0">
                <a:solidFill>
                  <a:schemeClr val="tx1">
                    <a:lumMod val="65000"/>
                    <a:lumOff val="35000"/>
                  </a:schemeClr>
                </a:solidFill>
              </a:rPr>
              <a:t>J. Long, E. </a:t>
            </a:r>
            <a:r>
              <a:rPr lang="en-US" altLang="ko-KR" sz="2400" dirty="0" err="1" smtClean="0">
                <a:solidFill>
                  <a:schemeClr val="tx1">
                    <a:lumMod val="65000"/>
                    <a:lumOff val="35000"/>
                  </a:schemeClr>
                </a:solidFill>
              </a:rPr>
              <a:t>Shelhamer</a:t>
            </a:r>
            <a:r>
              <a:rPr lang="en-US" altLang="ko-KR" sz="2400" dirty="0" smtClean="0">
                <a:solidFill>
                  <a:schemeClr val="tx1">
                    <a:lumMod val="65000"/>
                    <a:lumOff val="35000"/>
                  </a:schemeClr>
                </a:solidFill>
              </a:rPr>
              <a:t>, and T. Darrell. Fully convolutional networks for semantic segmentation. In CVPR, 2015</a:t>
            </a:r>
            <a:endParaRPr lang="ko-KR" altLang="en-US" sz="2400" dirty="0">
              <a:solidFill>
                <a:schemeClr val="tx1">
                  <a:lumMod val="65000"/>
                  <a:lumOff val="35000"/>
                </a:schemeClr>
              </a:solidFill>
            </a:endParaRPr>
          </a:p>
        </p:txBody>
      </p:sp>
    </p:spTree>
    <p:extLst>
      <p:ext uri="{BB962C8B-B14F-4D97-AF65-F5344CB8AC3E}">
        <p14:creationId xmlns:p14="http://schemas.microsoft.com/office/powerpoint/2010/main" val="4961713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Approach</a:t>
            </a:r>
            <a:endParaRPr kumimoji="1" lang="ko-KR" altLang="en-US" dirty="0"/>
          </a:p>
        </p:txBody>
      </p:sp>
      <p:sp>
        <p:nvSpPr>
          <p:cNvPr id="5" name="내용 개체 틀 2"/>
          <p:cNvSpPr txBox="1">
            <a:spLocks/>
          </p:cNvSpPr>
          <p:nvPr/>
        </p:nvSpPr>
        <p:spPr>
          <a:xfrm>
            <a:off x="457200" y="1600207"/>
            <a:ext cx="8229600" cy="676666"/>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rPr>
              <a:t>Apply classification CNN to </a:t>
            </a:r>
            <a:r>
              <a:rPr kumimoji="0" lang="en-US" altLang="ko-KR" sz="2400" b="1" i="0" u="none" strike="noStrike" kern="1200" cap="none" spc="0" normalizeH="0" baseline="0" noProof="0" smtClean="0">
                <a:ln>
                  <a:noFill/>
                </a:ln>
                <a:solidFill>
                  <a:srgbClr val="C0504D"/>
                </a:solidFill>
                <a:effectLst/>
                <a:uLnTx/>
                <a:uFillTx/>
                <a:latin typeface="Calibri"/>
                <a:ea typeface="맑은 고딕"/>
                <a:cs typeface="DejaVu Sans"/>
              </a:rPr>
              <a:t>large image</a:t>
            </a:r>
            <a:r>
              <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rPr>
              <a:t> with </a:t>
            </a:r>
            <a:r>
              <a:rPr kumimoji="0" lang="en-US" altLang="ko-KR" sz="2400" b="1" i="0" u="none" strike="noStrike" kern="1200" cap="none" spc="0" normalizeH="0" baseline="0" noProof="0" smtClean="0">
                <a:ln>
                  <a:noFill/>
                </a:ln>
                <a:solidFill>
                  <a:srgbClr val="C0504D"/>
                </a:solidFill>
                <a:effectLst/>
                <a:uLnTx/>
                <a:uFillTx/>
                <a:latin typeface="Calibri"/>
                <a:ea typeface="맑은 고딕"/>
                <a:cs typeface="DejaVu Sans"/>
              </a:rPr>
              <a:t>large padding</a:t>
            </a:r>
            <a:r>
              <a:rPr kumimoji="0" lang="en-US" altLang="ko-KR" sz="2400" b="0" i="0" u="none" strike="noStrike" kern="1200" cap="none" spc="0" normalizeH="0" baseline="0" noProof="0" smtClean="0">
                <a:ln>
                  <a:noFill/>
                </a:ln>
                <a:solidFill>
                  <a:sysClr val="windowText" lastClr="000000"/>
                </a:solidFill>
                <a:effectLst/>
                <a:uLnTx/>
                <a:uFillTx/>
                <a:latin typeface="Calibri"/>
                <a:ea typeface="맑은 고딕"/>
                <a:cs typeface="DejaVu Sans"/>
              </a:rPr>
              <a:t>	</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a:ln>
                <a:noFill/>
              </a:ln>
              <a:solidFill>
                <a:sysClr val="windowText" lastClr="000000"/>
              </a:solidFill>
              <a:effectLst/>
              <a:uLnTx/>
              <a:uFillTx/>
              <a:latin typeface="Calibri"/>
              <a:ea typeface="맑은 고딕"/>
              <a:cs typeface="DejaVu Sans"/>
            </a:endParaRPr>
          </a:p>
        </p:txBody>
      </p:sp>
      <p:pic>
        <p:nvPicPr>
          <p:cNvPr id="6" name="그림 5"/>
          <p:cNvPicPr>
            <a:picLocks noChangeAspect="1"/>
          </p:cNvPicPr>
          <p:nvPr/>
        </p:nvPicPr>
        <p:blipFill>
          <a:blip r:embed="rId2"/>
          <a:stretch>
            <a:fillRect/>
          </a:stretch>
        </p:blipFill>
        <p:spPr>
          <a:xfrm>
            <a:off x="1010093" y="2440729"/>
            <a:ext cx="6769197" cy="1280049"/>
          </a:xfrm>
          <a:prstGeom prst="rect">
            <a:avLst/>
          </a:prstGeom>
        </p:spPr>
      </p:pic>
      <p:sp>
        <p:nvSpPr>
          <p:cNvPr id="7" name="TextBox 6"/>
          <p:cNvSpPr txBox="1"/>
          <p:nvPr/>
        </p:nvSpPr>
        <p:spPr>
          <a:xfrm>
            <a:off x="3501845" y="3516240"/>
            <a:ext cx="1879810" cy="369332"/>
          </a:xfrm>
          <a:prstGeom prst="rect">
            <a:avLst/>
          </a:prstGeom>
          <a:noFill/>
        </p:spPr>
        <p:txBody>
          <a:bodyPr wrap="none" rtlCol="0">
            <a:spAutoFit/>
          </a:bodyPr>
          <a:lstStyle/>
          <a:p>
            <a:r>
              <a:rPr lang="en-US" altLang="ko-KR" dirty="0" smtClean="0">
                <a:solidFill>
                  <a:schemeClr val="tx2"/>
                </a:solidFill>
              </a:rPr>
              <a:t>Classification CNN</a:t>
            </a:r>
            <a:endParaRPr lang="ko-KR" altLang="en-US" dirty="0">
              <a:solidFill>
                <a:schemeClr val="tx2"/>
              </a:solidFill>
            </a:endParaRPr>
          </a:p>
        </p:txBody>
      </p:sp>
      <p:pic>
        <p:nvPicPr>
          <p:cNvPr id="8" name="그림 7"/>
          <p:cNvPicPr>
            <a:picLocks noChangeAspect="1"/>
          </p:cNvPicPr>
          <p:nvPr/>
        </p:nvPicPr>
        <p:blipFill>
          <a:blip r:embed="rId3"/>
          <a:stretch>
            <a:fillRect/>
          </a:stretch>
        </p:blipFill>
        <p:spPr>
          <a:xfrm>
            <a:off x="1010093" y="4078106"/>
            <a:ext cx="6863316" cy="1921583"/>
          </a:xfrm>
          <a:prstGeom prst="rect">
            <a:avLst/>
          </a:prstGeom>
        </p:spPr>
      </p:pic>
      <p:sp>
        <p:nvSpPr>
          <p:cNvPr id="9" name="TextBox 8"/>
          <p:cNvSpPr txBox="1"/>
          <p:nvPr/>
        </p:nvSpPr>
        <p:spPr>
          <a:xfrm>
            <a:off x="4161289" y="5540580"/>
            <a:ext cx="560923" cy="369332"/>
          </a:xfrm>
          <a:prstGeom prst="rect">
            <a:avLst/>
          </a:prstGeom>
          <a:noFill/>
        </p:spPr>
        <p:txBody>
          <a:bodyPr wrap="none" rtlCol="0">
            <a:spAutoFit/>
          </a:bodyPr>
          <a:lstStyle/>
          <a:p>
            <a:r>
              <a:rPr lang="en-US" altLang="ko-KR" dirty="0" smtClean="0">
                <a:solidFill>
                  <a:schemeClr val="tx2"/>
                </a:solidFill>
              </a:rPr>
              <a:t>FCN</a:t>
            </a:r>
            <a:endParaRPr lang="ko-KR" altLang="en-US" dirty="0">
              <a:solidFill>
                <a:schemeClr val="tx2"/>
              </a:solidFill>
            </a:endParaRPr>
          </a:p>
        </p:txBody>
      </p:sp>
    </p:spTree>
    <p:extLst>
      <p:ext uri="{BB962C8B-B14F-4D97-AF65-F5344CB8AC3E}">
        <p14:creationId xmlns:p14="http://schemas.microsoft.com/office/powerpoint/2010/main" val="153437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Approach</a:t>
            </a:r>
            <a:endParaRPr lang="ko-KR"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484784"/>
            <a:ext cx="7355160" cy="2413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897995"/>
            <a:ext cx="6408712" cy="25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735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fade">
                                      <p:cBhvr>
                                        <p:cTn id="12"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Fully Convolution?</a:t>
            </a:r>
            <a:endParaRPr lang="ko-KR"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043" y="1338264"/>
            <a:ext cx="6171906" cy="5331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20575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300" dirty="0">
                <a:solidFill>
                  <a:prstClr val="black"/>
                </a:solidFill>
                <a:latin typeface="Calibri"/>
                <a:ea typeface="맑은 고딕"/>
                <a:cs typeface="DejaVu Sans"/>
              </a:rPr>
              <a:t>How to Obtain Higher Resolution </a:t>
            </a:r>
            <a:r>
              <a:rPr lang="en-US" altLang="ko-KR" sz="3300" dirty="0" smtClean="0">
                <a:solidFill>
                  <a:prstClr val="black"/>
                </a:solidFill>
                <a:latin typeface="Calibri"/>
                <a:ea typeface="맑은 고딕"/>
                <a:cs typeface="DejaVu Sans"/>
              </a:rPr>
              <a:t>Output</a:t>
            </a:r>
            <a:endParaRPr kumimoji="1" lang="ko-KR" altLang="en-US" dirty="0"/>
          </a:p>
        </p:txBody>
      </p:sp>
      <p:sp>
        <p:nvSpPr>
          <p:cNvPr id="22" name="직사각형 21"/>
          <p:cNvSpPr/>
          <p:nvPr/>
        </p:nvSpPr>
        <p:spPr>
          <a:xfrm>
            <a:off x="869249" y="3011995"/>
            <a:ext cx="1157469" cy="1157469"/>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Calibri"/>
              <a:ea typeface="맑은 고딕"/>
              <a:cs typeface="DejaVu Sans"/>
            </a:endParaRPr>
          </a:p>
        </p:txBody>
      </p:sp>
      <p:sp>
        <p:nvSpPr>
          <p:cNvPr id="23" name="내용 개체 틀 2"/>
          <p:cNvSpPr txBox="1">
            <a:spLocks/>
          </p:cNvSpPr>
          <p:nvPr/>
        </p:nvSpPr>
        <p:spPr>
          <a:xfrm>
            <a:off x="457200" y="1600207"/>
            <a:ext cx="8229600" cy="502023"/>
          </a:xfrm>
          <a:prstGeom prst="rect">
            <a:avLst/>
          </a:prstGeom>
        </p:spPr>
        <p:txBody>
          <a:bodyPr vert="horz" lIns="91440" tIns="45720" rIns="91440" bIns="45720" rtlCol="0">
            <a:normAutofit/>
          </a:bodyPr>
          <a:lstStyle>
            <a:lvl1pPr marL="257168" indent="-257168" algn="l" defTabSz="685783"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9" indent="-171446" algn="l" defTabSz="685783"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1"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4"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rPr>
              <a:t>Single Deconvolution Layer with Large Stride</a:t>
            </a: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a:p>
            <a:pPr marL="257168" marR="0" lvl="0" indent="-257168" algn="l" defTabSz="685783"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smtClean="0">
              <a:ln>
                <a:noFill/>
              </a:ln>
              <a:solidFill>
                <a:sysClr val="windowText" lastClr="000000"/>
              </a:solidFill>
              <a:effectLst/>
              <a:uLnTx/>
              <a:uFillTx/>
              <a:latin typeface="Calibri"/>
              <a:ea typeface="맑은 고딕"/>
              <a:cs typeface="DejaVu Sans"/>
            </a:endParaRPr>
          </a:p>
        </p:txBody>
      </p:sp>
      <p:sp>
        <p:nvSpPr>
          <p:cNvPr id="24" name="직사각형 23"/>
          <p:cNvSpPr/>
          <p:nvPr/>
        </p:nvSpPr>
        <p:spPr>
          <a:xfrm>
            <a:off x="1113028" y="3313824"/>
            <a:ext cx="185195" cy="185195"/>
          </a:xfrm>
          <a:prstGeom prst="rect">
            <a:avLst/>
          </a:prstGeom>
          <a:noFill/>
          <a:ln w="5715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25" name="직사각형 24"/>
          <p:cNvSpPr/>
          <p:nvPr/>
        </p:nvSpPr>
        <p:spPr>
          <a:xfrm>
            <a:off x="1339290" y="3313193"/>
            <a:ext cx="185195" cy="185195"/>
          </a:xfrm>
          <a:prstGeom prst="rect">
            <a:avLst/>
          </a:prstGeom>
          <a:noFill/>
          <a:ln w="5715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26" name="직사각형 25"/>
          <p:cNvSpPr/>
          <p:nvPr/>
        </p:nvSpPr>
        <p:spPr>
          <a:xfrm>
            <a:off x="1111230" y="3547759"/>
            <a:ext cx="185195" cy="185195"/>
          </a:xfrm>
          <a:prstGeom prst="rect">
            <a:avLst/>
          </a:prstGeom>
          <a:noFill/>
          <a:ln w="57150" cap="flat" cmpd="sng" algn="ctr">
            <a:solidFill>
              <a:srgbClr val="8064A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27" name="직사각형 26"/>
          <p:cNvSpPr/>
          <p:nvPr/>
        </p:nvSpPr>
        <p:spPr>
          <a:xfrm>
            <a:off x="1339113" y="3549611"/>
            <a:ext cx="185195" cy="185195"/>
          </a:xfrm>
          <a:prstGeom prst="rect">
            <a:avLst/>
          </a:prstGeom>
          <a:noFill/>
          <a:ln w="5715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28" name="직사각형 27"/>
          <p:cNvSpPr/>
          <p:nvPr/>
        </p:nvSpPr>
        <p:spPr>
          <a:xfrm>
            <a:off x="3177005" y="2499464"/>
            <a:ext cx="2585720" cy="2585720"/>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Calibri"/>
              <a:ea typeface="맑은 고딕"/>
              <a:cs typeface="DejaVu Sans"/>
            </a:endParaRPr>
          </a:p>
        </p:txBody>
      </p:sp>
      <p:sp>
        <p:nvSpPr>
          <p:cNvPr id="29" name="직사각형 28"/>
          <p:cNvSpPr/>
          <p:nvPr/>
        </p:nvSpPr>
        <p:spPr>
          <a:xfrm>
            <a:off x="3581035" y="2930127"/>
            <a:ext cx="922355" cy="922356"/>
          </a:xfrm>
          <a:prstGeom prst="rect">
            <a:avLst/>
          </a:prstGeom>
          <a:noFill/>
          <a:ln w="762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30" name="직사각형 29"/>
          <p:cNvSpPr/>
          <p:nvPr/>
        </p:nvSpPr>
        <p:spPr>
          <a:xfrm>
            <a:off x="4045496" y="2930127"/>
            <a:ext cx="922355" cy="922356"/>
          </a:xfrm>
          <a:prstGeom prst="rect">
            <a:avLst/>
          </a:prstGeom>
          <a:noFill/>
          <a:ln w="762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31" name="직사각형 30"/>
          <p:cNvSpPr/>
          <p:nvPr/>
        </p:nvSpPr>
        <p:spPr>
          <a:xfrm>
            <a:off x="3578641" y="3398766"/>
            <a:ext cx="922355" cy="922356"/>
          </a:xfrm>
          <a:prstGeom prst="rect">
            <a:avLst/>
          </a:prstGeom>
          <a:noFill/>
          <a:ln w="76200" cap="flat" cmpd="sng" algn="ctr">
            <a:solidFill>
              <a:srgbClr val="8064A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sp>
        <p:nvSpPr>
          <p:cNvPr id="32" name="직사각형 31"/>
          <p:cNvSpPr/>
          <p:nvPr/>
        </p:nvSpPr>
        <p:spPr>
          <a:xfrm>
            <a:off x="4046886" y="3399460"/>
            <a:ext cx="922355" cy="922356"/>
          </a:xfrm>
          <a:prstGeom prst="rect">
            <a:avLst/>
          </a:prstGeom>
          <a:noFill/>
          <a:ln w="762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Calibri"/>
              <a:ea typeface="맑은 고딕"/>
              <a:cs typeface="DejaVu Sans"/>
            </a:endParaRPr>
          </a:p>
        </p:txBody>
      </p:sp>
      <p:cxnSp>
        <p:nvCxnSpPr>
          <p:cNvPr id="33" name="직선 연결선 7"/>
          <p:cNvCxnSpPr/>
          <p:nvPr/>
        </p:nvCxnSpPr>
        <p:spPr>
          <a:xfrm flipV="1">
            <a:off x="1447984" y="2499464"/>
            <a:ext cx="3021881" cy="512531"/>
          </a:xfrm>
          <a:prstGeom prst="line">
            <a:avLst/>
          </a:prstGeom>
          <a:noFill/>
          <a:ln w="9525" cap="flat" cmpd="sng" algn="ctr">
            <a:solidFill>
              <a:srgbClr val="4F81BD">
                <a:shade val="95000"/>
                <a:satMod val="105000"/>
              </a:srgbClr>
            </a:solidFill>
            <a:prstDash val="solid"/>
          </a:ln>
          <a:effectLst/>
        </p:spPr>
      </p:cxnSp>
      <p:cxnSp>
        <p:nvCxnSpPr>
          <p:cNvPr id="34" name="직선 연결선 24"/>
          <p:cNvCxnSpPr/>
          <p:nvPr/>
        </p:nvCxnSpPr>
        <p:spPr>
          <a:xfrm>
            <a:off x="1381375" y="4169465"/>
            <a:ext cx="3088490" cy="915719"/>
          </a:xfrm>
          <a:prstGeom prst="line">
            <a:avLst/>
          </a:prstGeom>
          <a:noFill/>
          <a:ln w="9525" cap="flat" cmpd="sng" algn="ctr">
            <a:solidFill>
              <a:srgbClr val="4F81BD">
                <a:shade val="95000"/>
                <a:satMod val="105000"/>
              </a:srgbClr>
            </a:solidFill>
            <a:prstDash val="solid"/>
          </a:ln>
          <a:effectLst/>
        </p:spPr>
      </p:cxnSp>
      <p:sp>
        <p:nvSpPr>
          <p:cNvPr id="35" name="TextBox 34"/>
          <p:cNvSpPr txBox="1"/>
          <p:nvPr/>
        </p:nvSpPr>
        <p:spPr>
          <a:xfrm>
            <a:off x="1232763" y="2669087"/>
            <a:ext cx="418704" cy="369332"/>
          </a:xfrm>
          <a:prstGeom prst="rect">
            <a:avLst/>
          </a:prstGeom>
          <a:noFill/>
        </p:spPr>
        <p:txBody>
          <a:bodyPr wrap="none" rtlCol="0">
            <a:spAutoFit/>
          </a:bodyPr>
          <a:lstStyle/>
          <a:p>
            <a:r>
              <a:rPr lang="en-US" altLang="ko-KR" dirty="0" smtClean="0">
                <a:solidFill>
                  <a:prstClr val="black"/>
                </a:solidFill>
                <a:latin typeface="Calibri"/>
                <a:cs typeface="DejaVu Sans"/>
              </a:rPr>
              <a:t>16</a:t>
            </a:r>
            <a:endParaRPr lang="ko-KR" altLang="en-US" dirty="0">
              <a:solidFill>
                <a:prstClr val="black"/>
              </a:solidFill>
              <a:latin typeface="Calibri"/>
              <a:cs typeface="DejaVu Sans"/>
            </a:endParaRPr>
          </a:p>
        </p:txBody>
      </p:sp>
      <p:sp>
        <p:nvSpPr>
          <p:cNvPr id="36" name="TextBox 35"/>
          <p:cNvSpPr txBox="1"/>
          <p:nvPr/>
        </p:nvSpPr>
        <p:spPr>
          <a:xfrm>
            <a:off x="488126" y="3377072"/>
            <a:ext cx="418704" cy="369332"/>
          </a:xfrm>
          <a:prstGeom prst="rect">
            <a:avLst/>
          </a:prstGeom>
          <a:noFill/>
        </p:spPr>
        <p:txBody>
          <a:bodyPr wrap="none" rtlCol="0">
            <a:spAutoFit/>
          </a:bodyPr>
          <a:lstStyle/>
          <a:p>
            <a:r>
              <a:rPr lang="en-US" altLang="ko-KR" dirty="0" smtClean="0">
                <a:solidFill>
                  <a:prstClr val="black"/>
                </a:solidFill>
                <a:latin typeface="Calibri"/>
                <a:cs typeface="DejaVu Sans"/>
              </a:rPr>
              <a:t>16</a:t>
            </a:r>
            <a:endParaRPr lang="ko-KR" altLang="en-US" dirty="0">
              <a:solidFill>
                <a:prstClr val="black"/>
              </a:solidFill>
              <a:latin typeface="Calibri"/>
              <a:cs typeface="DejaVu Sans"/>
            </a:endParaRPr>
          </a:p>
        </p:txBody>
      </p:sp>
      <p:sp>
        <p:nvSpPr>
          <p:cNvPr id="37" name="TextBox 36"/>
          <p:cNvSpPr txBox="1"/>
          <p:nvPr/>
        </p:nvSpPr>
        <p:spPr>
          <a:xfrm>
            <a:off x="4149362" y="2179345"/>
            <a:ext cx="535724" cy="369332"/>
          </a:xfrm>
          <a:prstGeom prst="rect">
            <a:avLst/>
          </a:prstGeom>
          <a:noFill/>
        </p:spPr>
        <p:txBody>
          <a:bodyPr wrap="none" rtlCol="0">
            <a:spAutoFit/>
          </a:bodyPr>
          <a:lstStyle/>
          <a:p>
            <a:r>
              <a:rPr lang="en-US" altLang="ko-KR" dirty="0" smtClean="0">
                <a:solidFill>
                  <a:prstClr val="black"/>
                </a:solidFill>
                <a:latin typeface="Calibri"/>
                <a:cs typeface="DejaVu Sans"/>
              </a:rPr>
              <a:t>544</a:t>
            </a:r>
            <a:endParaRPr lang="ko-KR" altLang="en-US" dirty="0">
              <a:solidFill>
                <a:prstClr val="black"/>
              </a:solidFill>
              <a:latin typeface="Calibri"/>
              <a:cs typeface="DejaVu Sans"/>
            </a:endParaRPr>
          </a:p>
        </p:txBody>
      </p:sp>
      <p:sp>
        <p:nvSpPr>
          <p:cNvPr id="38" name="TextBox 37"/>
          <p:cNvSpPr txBox="1"/>
          <p:nvPr/>
        </p:nvSpPr>
        <p:spPr>
          <a:xfrm>
            <a:off x="2640084" y="3569979"/>
            <a:ext cx="535724" cy="369332"/>
          </a:xfrm>
          <a:prstGeom prst="rect">
            <a:avLst/>
          </a:prstGeom>
          <a:noFill/>
        </p:spPr>
        <p:txBody>
          <a:bodyPr wrap="none" rtlCol="0">
            <a:spAutoFit/>
          </a:bodyPr>
          <a:lstStyle/>
          <a:p>
            <a:r>
              <a:rPr lang="en-US" altLang="ko-KR" dirty="0" smtClean="0">
                <a:solidFill>
                  <a:prstClr val="black"/>
                </a:solidFill>
                <a:latin typeface="Calibri"/>
                <a:cs typeface="DejaVu Sans"/>
              </a:rPr>
              <a:t>544</a:t>
            </a:r>
            <a:endParaRPr lang="ko-KR" altLang="en-US" dirty="0">
              <a:solidFill>
                <a:prstClr val="black"/>
              </a:solidFill>
              <a:latin typeface="Calibri"/>
              <a:cs typeface="DejaVu Sans"/>
            </a:endParaRPr>
          </a:p>
        </p:txBody>
      </p:sp>
      <p:pic>
        <p:nvPicPr>
          <p:cNvPr id="39" name="Picture 2" descr="deconv_FCN32_plot.png"/>
          <p:cNvPicPr>
            <a:picLocks noChangeAspect="1" noChangeArrowheads="1"/>
          </p:cNvPicPr>
          <p:nvPr/>
        </p:nvPicPr>
        <p:blipFill rotWithShape="1">
          <a:blip r:embed="rId2">
            <a:extLst>
              <a:ext uri="{28A0092B-C50C-407E-A947-70E740481C1C}">
                <a14:useLocalDpi xmlns:a14="http://schemas.microsoft.com/office/drawing/2010/main" val="0"/>
              </a:ext>
            </a:extLst>
          </a:blip>
          <a:srcRect l="13305" t="7485" r="84138" b="89937"/>
          <a:stretch/>
        </p:blipFill>
        <p:spPr bwMode="auto">
          <a:xfrm>
            <a:off x="6555629" y="2853753"/>
            <a:ext cx="1794077" cy="1753564"/>
          </a:xfrm>
          <a:prstGeom prst="rect">
            <a:avLst/>
          </a:prstGeom>
          <a:noFill/>
          <a:extLst>
            <a:ext uri="{909E8E84-426E-40DD-AFC4-6F175D3DCCD1}">
              <a14:hiddenFill xmlns:a14="http://schemas.microsoft.com/office/drawing/2010/main">
                <a:solidFill>
                  <a:srgbClr val="FFFFFF"/>
                </a:solidFill>
              </a14:hiddenFill>
            </a:ext>
          </a:extLst>
        </p:spPr>
      </p:pic>
      <p:sp>
        <p:nvSpPr>
          <p:cNvPr id="41" name="직사각형 40"/>
          <p:cNvSpPr/>
          <p:nvPr/>
        </p:nvSpPr>
        <p:spPr>
          <a:xfrm>
            <a:off x="472663" y="5394627"/>
            <a:ext cx="8198674" cy="904863"/>
          </a:xfrm>
          <a:prstGeom prst="rect">
            <a:avLst/>
          </a:prstGeom>
        </p:spPr>
        <p:txBody>
          <a:bodyPr wrap="square">
            <a:spAutoFit/>
          </a:bodyPr>
          <a:lstStyle/>
          <a:p>
            <a:pPr marL="257168" lvl="0" indent="-257168" defTabSz="685783">
              <a:spcBef>
                <a:spcPct val="20000"/>
              </a:spcBef>
              <a:buFont typeface="Arial" panose="020B0604020202020204" pitchFamily="34" charset="0"/>
              <a:buChar char="•"/>
              <a:defRPr/>
            </a:pPr>
            <a:r>
              <a:rPr lang="en-US" altLang="ko-KR" sz="2400" dirty="0">
                <a:solidFill>
                  <a:sysClr val="windowText" lastClr="000000"/>
                </a:solidFill>
                <a:latin typeface="Calibri"/>
                <a:ea typeface="맑은 고딕"/>
                <a:cs typeface="DejaVu Sans"/>
              </a:rPr>
              <a:t>This deconvolution filter is initialized with bilinear weight</a:t>
            </a:r>
          </a:p>
          <a:p>
            <a:pPr marL="257168" lvl="0" indent="-257168" defTabSz="685783">
              <a:spcBef>
                <a:spcPct val="20000"/>
              </a:spcBef>
              <a:buFont typeface="Arial" panose="020B0604020202020204" pitchFamily="34" charset="0"/>
              <a:buChar char="•"/>
              <a:defRPr/>
            </a:pPr>
            <a:r>
              <a:rPr lang="en-US" altLang="ko-KR" sz="2400" dirty="0">
                <a:solidFill>
                  <a:sysClr val="windowText" lastClr="000000"/>
                </a:solidFill>
                <a:latin typeface="Calibri"/>
                <a:ea typeface="맑은 고딕"/>
                <a:cs typeface="DejaVu Sans"/>
              </a:rPr>
              <a:t>Equivalent to Bilinear Interpolation</a:t>
            </a:r>
          </a:p>
        </p:txBody>
      </p:sp>
    </p:spTree>
    <p:extLst>
      <p:ext uri="{BB962C8B-B14F-4D97-AF65-F5344CB8AC3E}">
        <p14:creationId xmlns:p14="http://schemas.microsoft.com/office/powerpoint/2010/main" val="90169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500"/>
                                        <p:tgtEl>
                                          <p:spTgt spid="2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dissolve">
                                      <p:cBhvr>
                                        <p:cTn id="18" dur="500"/>
                                        <p:tgtEl>
                                          <p:spTgt spid="2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dissolve">
                                      <p:cBhvr>
                                        <p:cTn id="21" dur="500"/>
                                        <p:tgtEl>
                                          <p:spTgt spid="2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dissolve">
                                      <p:cBhvr>
                                        <p:cTn id="27" dur="500"/>
                                        <p:tgtEl>
                                          <p:spTgt spid="35"/>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dissolve">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dissolve">
                                      <p:cBhvr>
                                        <p:cTn id="35" dur="500"/>
                                        <p:tgtEl>
                                          <p:spTgt spid="33"/>
                                        </p:tgtEl>
                                      </p:cBhvr>
                                    </p:animEffect>
                                  </p:childTnLst>
                                </p:cTn>
                              </p:par>
                              <p:par>
                                <p:cTn id="36" presetID="9" presetClass="entr" presetSubtype="0"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dissolve">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dissolve">
                                      <p:cBhvr>
                                        <p:cTn id="43" dur="500"/>
                                        <p:tgtEl>
                                          <p:spTgt spid="28"/>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dissolve">
                                      <p:cBhvr>
                                        <p:cTn id="46" dur="500"/>
                                        <p:tgtEl>
                                          <p:spTgt spid="29"/>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dissolve">
                                      <p:cBhvr>
                                        <p:cTn id="49" dur="500"/>
                                        <p:tgtEl>
                                          <p:spTgt spid="30"/>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dissolve">
                                      <p:cBhvr>
                                        <p:cTn id="52" dur="500"/>
                                        <p:tgtEl>
                                          <p:spTgt spid="3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dissolve">
                                      <p:cBhvr>
                                        <p:cTn id="55" dur="500"/>
                                        <p:tgtEl>
                                          <p:spTgt spid="3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dissolve">
                                      <p:cBhvr>
                                        <p:cTn id="58" dur="500"/>
                                        <p:tgtEl>
                                          <p:spTgt spid="37"/>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dissolve">
                                      <p:cBhvr>
                                        <p:cTn id="61" dur="500"/>
                                        <p:tgtEl>
                                          <p:spTgt spid="38"/>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dissolve">
                                      <p:cBhvr>
                                        <p:cTn id="66" dur="500"/>
                                        <p:tgtEl>
                                          <p:spTgt spid="39"/>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dissolve">
                                      <p:cBhvr>
                                        <p:cTn id="7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P spid="25" grpId="0" animBg="1"/>
      <p:bldP spid="26" grpId="0" animBg="1"/>
      <p:bldP spid="27" grpId="0" animBg="1"/>
      <p:bldP spid="28" grpId="0" animBg="1"/>
      <p:bldP spid="29" grpId="0" animBg="1"/>
      <p:bldP spid="30" grpId="0" animBg="1"/>
      <p:bldP spid="31" grpId="0" animBg="1"/>
      <p:bldP spid="32" grpId="0" animBg="1"/>
      <p:bldP spid="35" grpId="0"/>
      <p:bldP spid="36" grpId="0"/>
      <p:bldP spid="37" grpId="0"/>
      <p:bldP spid="38" grpId="0"/>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300" dirty="0">
                <a:solidFill>
                  <a:prstClr val="black"/>
                </a:solidFill>
                <a:latin typeface="Calibri"/>
                <a:ea typeface="맑은 고딕"/>
                <a:cs typeface="DejaVu Sans"/>
              </a:rPr>
              <a:t>How to Obtain Higher Resolution </a:t>
            </a:r>
            <a:r>
              <a:rPr lang="en-US" altLang="ko-KR" sz="3300" dirty="0" smtClean="0">
                <a:solidFill>
                  <a:prstClr val="black"/>
                </a:solidFill>
                <a:latin typeface="Calibri"/>
                <a:ea typeface="맑은 고딕"/>
                <a:cs typeface="DejaVu Sans"/>
              </a:rPr>
              <a:t>Output</a:t>
            </a:r>
            <a:endParaRPr kumimoji="1" lang="ko-KR" altLang="en-US" dirty="0"/>
          </a:p>
        </p:txBody>
      </p:sp>
      <p:sp>
        <p:nvSpPr>
          <p:cNvPr id="3" name="내용 개체 틀 2"/>
          <p:cNvSpPr>
            <a:spLocks noGrp="1"/>
          </p:cNvSpPr>
          <p:nvPr>
            <p:ph idx="1"/>
          </p:nvPr>
        </p:nvSpPr>
        <p:spPr>
          <a:xfrm>
            <a:off x="454343" y="1556792"/>
            <a:ext cx="8229600" cy="1270888"/>
          </a:xfrm>
        </p:spPr>
        <p:txBody>
          <a:bodyPr>
            <a:normAutofit fontScale="70000" lnSpcReduction="20000"/>
          </a:bodyPr>
          <a:lstStyle/>
          <a:p>
            <a:r>
              <a:rPr lang="en-US" altLang="ko-KR" dirty="0" smtClean="0"/>
              <a:t>Skip Architecture</a:t>
            </a:r>
          </a:p>
          <a:p>
            <a:pPr lvl="1"/>
            <a:r>
              <a:rPr lang="en-US" altLang="ko-KR" dirty="0" smtClean="0"/>
              <a:t>Pros: Low level feature are larger than high level feature spatially.</a:t>
            </a:r>
          </a:p>
          <a:p>
            <a:pPr lvl="1"/>
            <a:r>
              <a:rPr lang="en-US" altLang="ko-KR" dirty="0" smtClean="0"/>
              <a:t>Cons: Low level feature are less discriminative</a:t>
            </a:r>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5442" y="2983970"/>
            <a:ext cx="6548926" cy="3397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39396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a:solidFill>
            <a:schemeClr val="tx1"/>
          </a:solidFill>
        </a:ln>
      </a:spPr>
      <a:bodyPr rtlCol="0" anchor="ctr"/>
      <a:lstStyle>
        <a:defPPr algn="ctr">
          <a:defRPr sz="24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800" dirty="0" smtClean="0">
            <a:latin typeface="+mn-ea"/>
          </a:defRPr>
        </a:defP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Grid</Template>
  <TotalTime>2218</TotalTime>
  <Words>759</Words>
  <Application>Microsoft Office PowerPoint</Application>
  <PresentationFormat>화면 슬라이드 쇼(4:3)</PresentationFormat>
  <Paragraphs>185</Paragraphs>
  <Slides>29</Slides>
  <Notes>0</Notes>
  <HiddenSlides>0</HiddenSlides>
  <MMClips>0</MMClips>
  <ScaleCrop>false</ScaleCrop>
  <HeadingPairs>
    <vt:vector size="4" baseType="variant">
      <vt:variant>
        <vt:lpstr>테마</vt:lpstr>
      </vt:variant>
      <vt:variant>
        <vt:i4>1</vt:i4>
      </vt:variant>
      <vt:variant>
        <vt:lpstr>슬라이드 제목</vt:lpstr>
      </vt:variant>
      <vt:variant>
        <vt:i4>29</vt:i4>
      </vt:variant>
    </vt:vector>
  </HeadingPairs>
  <TitlesOfParts>
    <vt:vector size="30" baseType="lpstr">
      <vt:lpstr>Office 테마</vt:lpstr>
      <vt:lpstr>Semantic Segmentation</vt:lpstr>
      <vt:lpstr>Semantic Segmentation?</vt:lpstr>
      <vt:lpstr>Previous CNN based Works</vt:lpstr>
      <vt:lpstr>PowerPoint 프레젠테이션</vt:lpstr>
      <vt:lpstr>Approach</vt:lpstr>
      <vt:lpstr>Approach</vt:lpstr>
      <vt:lpstr>Fully Convolution?</vt:lpstr>
      <vt:lpstr>How to Obtain Higher Resolution Output</vt:lpstr>
      <vt:lpstr>How to Obtain Higher Resolution Output</vt:lpstr>
      <vt:lpstr>How to Obtain Higher Resolution Output</vt:lpstr>
      <vt:lpstr>How to Obtain Higher Resolution Output</vt:lpstr>
      <vt:lpstr>PowerPoint 프레젠테이션</vt:lpstr>
      <vt:lpstr>PowerPoint 프레젠테이션</vt:lpstr>
      <vt:lpstr>PowerPoint 프레젠테이션</vt:lpstr>
      <vt:lpstr>Conditional Random Field</vt:lpstr>
      <vt:lpstr>Conditional Random Field</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R&amp;D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Learning</dc:title>
  <dc:creator>Microsoft Corporation</dc:creator>
  <cp:lastModifiedBy>CPSLAB</cp:lastModifiedBy>
  <cp:revision>142</cp:revision>
  <dcterms:created xsi:type="dcterms:W3CDTF">2006-10-05T04:04:58Z</dcterms:created>
  <dcterms:modified xsi:type="dcterms:W3CDTF">2016-04-18T04:55:28Z</dcterms:modified>
</cp:coreProperties>
</file>